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3.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4.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5.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theme/theme6.xml" ContentType="application/vnd.openxmlformats-officedocument.theme+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61" r:id="rId6"/>
    <p:sldMasterId id="2147484211" r:id="rId7"/>
    <p:sldMasterId id="2147484241" r:id="rId8"/>
    <p:sldMasterId id="2147484252" r:id="rId9"/>
    <p:sldMasterId id="2147484279" r:id="rId10"/>
  </p:sldMasterIdLst>
  <p:notesMasterIdLst>
    <p:notesMasterId r:id="rId70"/>
  </p:notesMasterIdLst>
  <p:handoutMasterIdLst>
    <p:handoutMasterId r:id="rId71"/>
  </p:handoutMasterIdLst>
  <p:sldIdLst>
    <p:sldId id="684" r:id="rId11"/>
    <p:sldId id="740" r:id="rId12"/>
    <p:sldId id="683" r:id="rId13"/>
    <p:sldId id="735" r:id="rId14"/>
    <p:sldId id="741" r:id="rId15"/>
    <p:sldId id="787" r:id="rId16"/>
    <p:sldId id="749" r:id="rId17"/>
    <p:sldId id="737" r:id="rId18"/>
    <p:sldId id="738" r:id="rId19"/>
    <p:sldId id="750" r:id="rId20"/>
    <p:sldId id="751" r:id="rId21"/>
    <p:sldId id="752" r:id="rId22"/>
    <p:sldId id="742" r:id="rId23"/>
    <p:sldId id="753" r:id="rId24"/>
    <p:sldId id="754" r:id="rId25"/>
    <p:sldId id="743" r:id="rId26"/>
    <p:sldId id="755" r:id="rId27"/>
    <p:sldId id="757" r:id="rId28"/>
    <p:sldId id="758" r:id="rId29"/>
    <p:sldId id="759" r:id="rId30"/>
    <p:sldId id="760" r:id="rId31"/>
    <p:sldId id="761" r:id="rId32"/>
    <p:sldId id="744" r:id="rId33"/>
    <p:sldId id="764" r:id="rId34"/>
    <p:sldId id="765" r:id="rId35"/>
    <p:sldId id="766" r:id="rId36"/>
    <p:sldId id="767" r:id="rId37"/>
    <p:sldId id="768" r:id="rId38"/>
    <p:sldId id="769" r:id="rId39"/>
    <p:sldId id="770" r:id="rId40"/>
    <p:sldId id="771" r:id="rId41"/>
    <p:sldId id="772" r:id="rId42"/>
    <p:sldId id="773" r:id="rId43"/>
    <p:sldId id="746" r:id="rId44"/>
    <p:sldId id="774" r:id="rId45"/>
    <p:sldId id="775" r:id="rId46"/>
    <p:sldId id="762" r:id="rId47"/>
    <p:sldId id="745" r:id="rId48"/>
    <p:sldId id="776" r:id="rId49"/>
    <p:sldId id="778" r:id="rId50"/>
    <p:sldId id="777" r:id="rId51"/>
    <p:sldId id="747" r:id="rId52"/>
    <p:sldId id="780" r:id="rId53"/>
    <p:sldId id="779" r:id="rId54"/>
    <p:sldId id="781" r:id="rId55"/>
    <p:sldId id="782" r:id="rId56"/>
    <p:sldId id="783" r:id="rId57"/>
    <p:sldId id="763" r:id="rId58"/>
    <p:sldId id="698" r:id="rId59"/>
    <p:sldId id="702" r:id="rId60"/>
    <p:sldId id="699" r:id="rId61"/>
    <p:sldId id="704" r:id="rId62"/>
    <p:sldId id="700" r:id="rId63"/>
    <p:sldId id="701" r:id="rId64"/>
    <p:sldId id="748" r:id="rId65"/>
    <p:sldId id="734" r:id="rId66"/>
    <p:sldId id="784" r:id="rId67"/>
    <p:sldId id="785" r:id="rId68"/>
    <p:sldId id="786" r:id="rId69"/>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1A62D1CD-0053-DE41-B83C-4ECCE629EE45}">
          <p14:sldIdLst>
            <p14:sldId id="684"/>
            <p14:sldId id="740"/>
            <p14:sldId id="683"/>
            <p14:sldId id="735"/>
            <p14:sldId id="741"/>
            <p14:sldId id="787"/>
            <p14:sldId id="749"/>
          </p14:sldIdLst>
        </p14:section>
        <p14:section name="Body" id="{AE2F897B-58D1-4E47-B4A7-3CF3140FBEE1}">
          <p14:sldIdLst>
            <p14:sldId id="737"/>
            <p14:sldId id="738"/>
            <p14:sldId id="750"/>
            <p14:sldId id="751"/>
            <p14:sldId id="752"/>
            <p14:sldId id="742"/>
            <p14:sldId id="753"/>
            <p14:sldId id="754"/>
            <p14:sldId id="743"/>
            <p14:sldId id="755"/>
            <p14:sldId id="757"/>
            <p14:sldId id="758"/>
            <p14:sldId id="759"/>
            <p14:sldId id="760"/>
            <p14:sldId id="761"/>
            <p14:sldId id="744"/>
            <p14:sldId id="764"/>
            <p14:sldId id="765"/>
            <p14:sldId id="766"/>
            <p14:sldId id="767"/>
            <p14:sldId id="768"/>
            <p14:sldId id="769"/>
            <p14:sldId id="770"/>
            <p14:sldId id="771"/>
            <p14:sldId id="772"/>
            <p14:sldId id="773"/>
            <p14:sldId id="746"/>
            <p14:sldId id="774"/>
            <p14:sldId id="775"/>
            <p14:sldId id="762"/>
            <p14:sldId id="745"/>
            <p14:sldId id="776"/>
            <p14:sldId id="778"/>
            <p14:sldId id="777"/>
            <p14:sldId id="747"/>
            <p14:sldId id="780"/>
            <p14:sldId id="779"/>
            <p14:sldId id="781"/>
            <p14:sldId id="782"/>
            <p14:sldId id="783"/>
            <p14:sldId id="763"/>
          </p14:sldIdLst>
        </p14:section>
        <p14:section name="Conclusion" id="{55C96630-981B-4845-990D-F6B9CBF25861}">
          <p14:sldIdLst>
            <p14:sldId id="698"/>
            <p14:sldId id="702"/>
            <p14:sldId id="699"/>
            <p14:sldId id="704"/>
            <p14:sldId id="700"/>
            <p14:sldId id="701"/>
            <p14:sldId id="748"/>
            <p14:sldId id="734"/>
            <p14:sldId id="784"/>
            <p14:sldId id="785"/>
            <p14:sldId id="786"/>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6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90" autoAdjust="0"/>
    <p:restoredTop sz="71078" autoAdjust="0"/>
  </p:normalViewPr>
  <p:slideViewPr>
    <p:cSldViewPr snapToGrid="0">
      <p:cViewPr varScale="1">
        <p:scale>
          <a:sx n="65" d="100"/>
          <a:sy n="65" d="100"/>
        </p:scale>
        <p:origin x="1098" y="78"/>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2871"/>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slide" Target="slides/slide37.xml"/><Relationship Id="rId50" Type="http://schemas.openxmlformats.org/officeDocument/2006/relationships/slide" Target="slides/slide40.xml"/><Relationship Id="rId55" Type="http://schemas.openxmlformats.org/officeDocument/2006/relationships/slide" Target="slides/slide45.xml"/><Relationship Id="rId63" Type="http://schemas.openxmlformats.org/officeDocument/2006/relationships/slide" Target="slides/slide53.xml"/><Relationship Id="rId68" Type="http://schemas.openxmlformats.org/officeDocument/2006/relationships/slide" Target="slides/slide58.xml"/><Relationship Id="rId76" Type="http://schemas.openxmlformats.org/officeDocument/2006/relationships/tableStyles" Target="tableStyles.xml"/><Relationship Id="rId7" Type="http://schemas.openxmlformats.org/officeDocument/2006/relationships/slideMaster" Target="slideMasters/slideMaster4.xml"/><Relationship Id="rId71"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slide" Target="slides/slide56.xml"/><Relationship Id="rId7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61" Type="http://schemas.openxmlformats.org/officeDocument/2006/relationships/slide" Target="slides/slide51.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slide" Target="slides/slide59.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slide" Target="slides/slide57.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notesMaster" Target="notesMasters/notesMaster1.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A2334F-ADAB-4D8B-B278-B2BC38FBDF73}" type="doc">
      <dgm:prSet loTypeId="urn:microsoft.com/office/officeart/2005/8/layout/process4" loCatId="list" qsTypeId="urn:microsoft.com/office/officeart/2005/8/quickstyle/3d5" qsCatId="3D" csTypeId="urn:microsoft.com/office/officeart/2005/8/colors/accent2_2" csCatId="accent2" phldr="1"/>
      <dgm:spPr/>
      <dgm:t>
        <a:bodyPr/>
        <a:lstStyle/>
        <a:p>
          <a:endParaRPr lang="en-US"/>
        </a:p>
      </dgm:t>
    </dgm:pt>
    <dgm:pt modelId="{1F20603C-47D4-4C10-A8CD-0B5A62294427}">
      <dgm:prSet/>
      <dgm:spPr/>
      <dgm:t>
        <a:bodyPr/>
        <a:lstStyle/>
        <a:p>
          <a:pPr rtl="0"/>
          <a:r>
            <a:rPr lang="en-US" b="1" dirty="0" smtClean="0"/>
            <a:t>Workflow Manager 1.0</a:t>
          </a:r>
          <a:br>
            <a:rPr lang="en-US" b="1" dirty="0" smtClean="0"/>
          </a:br>
          <a:r>
            <a:rPr lang="en-US" b="1" i="1" dirty="0" err="1" smtClean="0"/>
            <a:t>Microsoft.Activities</a:t>
          </a:r>
          <a:endParaRPr lang="en-US" i="1" dirty="0"/>
        </a:p>
      </dgm:t>
    </dgm:pt>
    <dgm:pt modelId="{4F1399BD-44AE-4A4F-BD37-54C9B2995D28}" type="parTrans" cxnId="{7DD5D0C3-1348-4E33-88B8-C8EA9D3D5520}">
      <dgm:prSet/>
      <dgm:spPr/>
      <dgm:t>
        <a:bodyPr/>
        <a:lstStyle/>
        <a:p>
          <a:endParaRPr lang="en-US"/>
        </a:p>
      </dgm:t>
    </dgm:pt>
    <dgm:pt modelId="{138495E7-114C-4234-A1DA-E48C47A4A7A3}" type="sibTrans" cxnId="{7DD5D0C3-1348-4E33-88B8-C8EA9D3D5520}">
      <dgm:prSet/>
      <dgm:spPr/>
      <dgm:t>
        <a:bodyPr/>
        <a:lstStyle/>
        <a:p>
          <a:endParaRPr lang="en-US"/>
        </a:p>
      </dgm:t>
    </dgm:pt>
    <dgm:pt modelId="{7D34D2F4-B786-4C02-9E1E-707D871EB266}">
      <dgm:prSet/>
      <dgm:spPr/>
      <dgm:t>
        <a:bodyPr/>
        <a:lstStyle/>
        <a:p>
          <a:pPr rtl="0"/>
          <a:r>
            <a:rPr lang="en-US" b="1" dirty="0" smtClean="0"/>
            <a:t>Workflow Foundation 4.5</a:t>
          </a:r>
          <a:br>
            <a:rPr lang="en-US" b="1" dirty="0" smtClean="0"/>
          </a:br>
          <a:r>
            <a:rPr lang="en-US" b="1" i="1" dirty="0" err="1" smtClean="0"/>
            <a:t>System.Activities</a:t>
          </a:r>
          <a:endParaRPr lang="en-US" i="1" dirty="0"/>
        </a:p>
      </dgm:t>
    </dgm:pt>
    <dgm:pt modelId="{DA53FAFD-380D-48FB-87CA-8972A072A7DA}" type="parTrans" cxnId="{DB8F8BD3-270A-4389-A97D-75D2BA1E9456}">
      <dgm:prSet/>
      <dgm:spPr/>
      <dgm:t>
        <a:bodyPr/>
        <a:lstStyle/>
        <a:p>
          <a:endParaRPr lang="en-US"/>
        </a:p>
      </dgm:t>
    </dgm:pt>
    <dgm:pt modelId="{CFAE05E8-D7D4-4791-909D-7AAAF0FC35C2}" type="sibTrans" cxnId="{DB8F8BD3-270A-4389-A97D-75D2BA1E9456}">
      <dgm:prSet/>
      <dgm:spPr/>
      <dgm:t>
        <a:bodyPr/>
        <a:lstStyle/>
        <a:p>
          <a:endParaRPr lang="en-US"/>
        </a:p>
      </dgm:t>
    </dgm:pt>
    <dgm:pt modelId="{72F60573-57BD-4ABF-BEE6-BA0A6DFCF287}">
      <dgm:prSet/>
      <dgm:spPr/>
      <dgm:t>
        <a:bodyPr/>
        <a:lstStyle/>
        <a:p>
          <a:pPr rtl="0"/>
          <a:r>
            <a:rPr lang="en-US" b="1" dirty="0" smtClean="0"/>
            <a:t>SharePoint Server 2013</a:t>
          </a:r>
          <a:br>
            <a:rPr lang="en-US" b="1" dirty="0" smtClean="0"/>
          </a:br>
          <a:r>
            <a:rPr lang="en-US" b="1" i="1" dirty="0" err="1" smtClean="0"/>
            <a:t>Microsoft.SharePoint.WorkflowServices.Activities</a:t>
          </a:r>
          <a:endParaRPr lang="en-US" i="1" dirty="0"/>
        </a:p>
      </dgm:t>
    </dgm:pt>
    <dgm:pt modelId="{40A05834-FC93-49BC-B9F4-240E4D397456}" type="sibTrans" cxnId="{0EE505AA-3866-4507-B625-5BF47DF790D3}">
      <dgm:prSet/>
      <dgm:spPr/>
      <dgm:t>
        <a:bodyPr/>
        <a:lstStyle/>
        <a:p>
          <a:endParaRPr lang="en-US"/>
        </a:p>
      </dgm:t>
    </dgm:pt>
    <dgm:pt modelId="{74F45FDD-032B-4532-9FD9-7104A977A06C}" type="parTrans" cxnId="{0EE505AA-3866-4507-B625-5BF47DF790D3}">
      <dgm:prSet/>
      <dgm:spPr/>
      <dgm:t>
        <a:bodyPr/>
        <a:lstStyle/>
        <a:p>
          <a:endParaRPr lang="en-US"/>
        </a:p>
      </dgm:t>
    </dgm:pt>
    <dgm:pt modelId="{FCD9E24E-A17D-4180-8170-02E007D3FC54}" type="pres">
      <dgm:prSet presAssocID="{80A2334F-ADAB-4D8B-B278-B2BC38FBDF73}" presName="Name0" presStyleCnt="0">
        <dgm:presLayoutVars>
          <dgm:dir/>
          <dgm:animLvl val="lvl"/>
          <dgm:resizeHandles val="exact"/>
        </dgm:presLayoutVars>
      </dgm:prSet>
      <dgm:spPr/>
      <dgm:t>
        <a:bodyPr/>
        <a:lstStyle/>
        <a:p>
          <a:endParaRPr lang="en-US"/>
        </a:p>
      </dgm:t>
    </dgm:pt>
    <dgm:pt modelId="{9262C45D-843E-4044-8E9E-8C6B388AE9A5}" type="pres">
      <dgm:prSet presAssocID="{7D34D2F4-B786-4C02-9E1E-707D871EB266}" presName="boxAndChildren" presStyleCnt="0"/>
      <dgm:spPr/>
      <dgm:t>
        <a:bodyPr/>
        <a:lstStyle/>
        <a:p>
          <a:endParaRPr lang="en-US"/>
        </a:p>
      </dgm:t>
    </dgm:pt>
    <dgm:pt modelId="{2F67E609-287A-4926-893C-E652EE77ED51}" type="pres">
      <dgm:prSet presAssocID="{7D34D2F4-B786-4C02-9E1E-707D871EB266}" presName="parentTextBox" presStyleLbl="node1" presStyleIdx="0" presStyleCnt="3"/>
      <dgm:spPr/>
      <dgm:t>
        <a:bodyPr/>
        <a:lstStyle/>
        <a:p>
          <a:endParaRPr lang="en-US"/>
        </a:p>
      </dgm:t>
    </dgm:pt>
    <dgm:pt modelId="{98E55203-B356-4D00-B7E2-3682E7C69B72}" type="pres">
      <dgm:prSet presAssocID="{138495E7-114C-4234-A1DA-E48C47A4A7A3}" presName="sp" presStyleCnt="0"/>
      <dgm:spPr/>
      <dgm:t>
        <a:bodyPr/>
        <a:lstStyle/>
        <a:p>
          <a:endParaRPr lang="en-US"/>
        </a:p>
      </dgm:t>
    </dgm:pt>
    <dgm:pt modelId="{65C3E6D0-7E86-4D73-95E0-49DE35570C13}" type="pres">
      <dgm:prSet presAssocID="{1F20603C-47D4-4C10-A8CD-0B5A62294427}" presName="arrowAndChildren" presStyleCnt="0"/>
      <dgm:spPr/>
      <dgm:t>
        <a:bodyPr/>
        <a:lstStyle/>
        <a:p>
          <a:endParaRPr lang="en-US"/>
        </a:p>
      </dgm:t>
    </dgm:pt>
    <dgm:pt modelId="{3346A7BC-78BD-4051-BDBA-3F57E33347AB}" type="pres">
      <dgm:prSet presAssocID="{1F20603C-47D4-4C10-A8CD-0B5A62294427}" presName="parentTextArrow" presStyleLbl="node1" presStyleIdx="1" presStyleCnt="3"/>
      <dgm:spPr/>
      <dgm:t>
        <a:bodyPr/>
        <a:lstStyle/>
        <a:p>
          <a:endParaRPr lang="en-US"/>
        </a:p>
      </dgm:t>
    </dgm:pt>
    <dgm:pt modelId="{3D04F1BA-34F9-4E0A-8CD7-B50E893F5F5F}" type="pres">
      <dgm:prSet presAssocID="{40A05834-FC93-49BC-B9F4-240E4D397456}" presName="sp" presStyleCnt="0"/>
      <dgm:spPr/>
      <dgm:t>
        <a:bodyPr/>
        <a:lstStyle/>
        <a:p>
          <a:endParaRPr lang="en-US"/>
        </a:p>
      </dgm:t>
    </dgm:pt>
    <dgm:pt modelId="{CBB20DC1-8600-48BC-92AC-B946BFE64E03}" type="pres">
      <dgm:prSet presAssocID="{72F60573-57BD-4ABF-BEE6-BA0A6DFCF287}" presName="arrowAndChildren" presStyleCnt="0"/>
      <dgm:spPr/>
      <dgm:t>
        <a:bodyPr/>
        <a:lstStyle/>
        <a:p>
          <a:endParaRPr lang="en-US"/>
        </a:p>
      </dgm:t>
    </dgm:pt>
    <dgm:pt modelId="{B8EB92E9-3FED-4911-B486-8EA495966E82}" type="pres">
      <dgm:prSet presAssocID="{72F60573-57BD-4ABF-BEE6-BA0A6DFCF287}" presName="parentTextArrow" presStyleLbl="node1" presStyleIdx="2" presStyleCnt="3"/>
      <dgm:spPr/>
      <dgm:t>
        <a:bodyPr/>
        <a:lstStyle/>
        <a:p>
          <a:endParaRPr lang="en-US"/>
        </a:p>
      </dgm:t>
    </dgm:pt>
  </dgm:ptLst>
  <dgm:cxnLst>
    <dgm:cxn modelId="{DB8F8BD3-270A-4389-A97D-75D2BA1E9456}" srcId="{80A2334F-ADAB-4D8B-B278-B2BC38FBDF73}" destId="{7D34D2F4-B786-4C02-9E1E-707D871EB266}" srcOrd="2" destOrd="0" parTransId="{DA53FAFD-380D-48FB-87CA-8972A072A7DA}" sibTransId="{CFAE05E8-D7D4-4791-909D-7AAAF0FC35C2}"/>
    <dgm:cxn modelId="{D3F54448-FBB9-4878-BCEB-9613D11454EF}" type="presOf" srcId="{1F20603C-47D4-4C10-A8CD-0B5A62294427}" destId="{3346A7BC-78BD-4051-BDBA-3F57E33347AB}" srcOrd="0" destOrd="0" presId="urn:microsoft.com/office/officeart/2005/8/layout/process4"/>
    <dgm:cxn modelId="{FF56559B-F34F-4085-8641-036152071722}" type="presOf" srcId="{7D34D2F4-B786-4C02-9E1E-707D871EB266}" destId="{2F67E609-287A-4926-893C-E652EE77ED51}" srcOrd="0" destOrd="0" presId="urn:microsoft.com/office/officeart/2005/8/layout/process4"/>
    <dgm:cxn modelId="{0EE505AA-3866-4507-B625-5BF47DF790D3}" srcId="{80A2334F-ADAB-4D8B-B278-B2BC38FBDF73}" destId="{72F60573-57BD-4ABF-BEE6-BA0A6DFCF287}" srcOrd="0" destOrd="0" parTransId="{74F45FDD-032B-4532-9FD9-7104A977A06C}" sibTransId="{40A05834-FC93-49BC-B9F4-240E4D397456}"/>
    <dgm:cxn modelId="{7DD5D0C3-1348-4E33-88B8-C8EA9D3D5520}" srcId="{80A2334F-ADAB-4D8B-B278-B2BC38FBDF73}" destId="{1F20603C-47D4-4C10-A8CD-0B5A62294427}" srcOrd="1" destOrd="0" parTransId="{4F1399BD-44AE-4A4F-BD37-54C9B2995D28}" sibTransId="{138495E7-114C-4234-A1DA-E48C47A4A7A3}"/>
    <dgm:cxn modelId="{73C2356D-4EB5-4B89-87B4-D04F75705ED1}" type="presOf" srcId="{72F60573-57BD-4ABF-BEE6-BA0A6DFCF287}" destId="{B8EB92E9-3FED-4911-B486-8EA495966E82}" srcOrd="0" destOrd="0" presId="urn:microsoft.com/office/officeart/2005/8/layout/process4"/>
    <dgm:cxn modelId="{14C0C1F9-A6E0-4CF9-B865-D36339972370}" type="presOf" srcId="{80A2334F-ADAB-4D8B-B278-B2BC38FBDF73}" destId="{FCD9E24E-A17D-4180-8170-02E007D3FC54}" srcOrd="0" destOrd="0" presId="urn:microsoft.com/office/officeart/2005/8/layout/process4"/>
    <dgm:cxn modelId="{E6954F71-6B70-450C-B3E3-AF23466A1473}" type="presParOf" srcId="{FCD9E24E-A17D-4180-8170-02E007D3FC54}" destId="{9262C45D-843E-4044-8E9E-8C6B388AE9A5}" srcOrd="0" destOrd="0" presId="urn:microsoft.com/office/officeart/2005/8/layout/process4"/>
    <dgm:cxn modelId="{C7F4B10F-F5A2-4BEA-AD6F-B0B9499E6253}" type="presParOf" srcId="{9262C45D-843E-4044-8E9E-8C6B388AE9A5}" destId="{2F67E609-287A-4926-893C-E652EE77ED51}" srcOrd="0" destOrd="0" presId="urn:microsoft.com/office/officeart/2005/8/layout/process4"/>
    <dgm:cxn modelId="{737B6174-1373-473B-9043-E24C77B0412A}" type="presParOf" srcId="{FCD9E24E-A17D-4180-8170-02E007D3FC54}" destId="{98E55203-B356-4D00-B7E2-3682E7C69B72}" srcOrd="1" destOrd="0" presId="urn:microsoft.com/office/officeart/2005/8/layout/process4"/>
    <dgm:cxn modelId="{B3A92B28-A8F0-4198-ABA5-F3F0CBB5BF27}" type="presParOf" srcId="{FCD9E24E-A17D-4180-8170-02E007D3FC54}" destId="{65C3E6D0-7E86-4D73-95E0-49DE35570C13}" srcOrd="2" destOrd="0" presId="urn:microsoft.com/office/officeart/2005/8/layout/process4"/>
    <dgm:cxn modelId="{67DA06CA-AB45-4088-986A-A2A399663064}" type="presParOf" srcId="{65C3E6D0-7E86-4D73-95E0-49DE35570C13}" destId="{3346A7BC-78BD-4051-BDBA-3F57E33347AB}" srcOrd="0" destOrd="0" presId="urn:microsoft.com/office/officeart/2005/8/layout/process4"/>
    <dgm:cxn modelId="{225A094F-8121-43B0-B479-3E462564CEF1}" type="presParOf" srcId="{FCD9E24E-A17D-4180-8170-02E007D3FC54}" destId="{3D04F1BA-34F9-4E0A-8CD7-B50E893F5F5F}" srcOrd="3" destOrd="0" presId="urn:microsoft.com/office/officeart/2005/8/layout/process4"/>
    <dgm:cxn modelId="{D99659CC-FA0A-4F83-907E-BBDC5362A235}" type="presParOf" srcId="{FCD9E24E-A17D-4180-8170-02E007D3FC54}" destId="{CBB20DC1-8600-48BC-92AC-B946BFE64E03}" srcOrd="4" destOrd="0" presId="urn:microsoft.com/office/officeart/2005/8/layout/process4"/>
    <dgm:cxn modelId="{7A63A6DD-FE97-49AD-A6FC-57271B05ED2A}" type="presParOf" srcId="{CBB20DC1-8600-48BC-92AC-B946BFE64E03}" destId="{B8EB92E9-3FED-4911-B486-8EA495966E82}"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67E609-287A-4926-893C-E652EE77ED51}">
      <dsp:nvSpPr>
        <dsp:cNvPr id="0" name=""/>
        <dsp:cNvSpPr/>
      </dsp:nvSpPr>
      <dsp:spPr>
        <a:xfrm>
          <a:off x="0" y="3383345"/>
          <a:ext cx="4930380" cy="1110489"/>
        </a:xfrm>
        <a:prstGeom prst="rec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lvl="0" algn="ctr" defTabSz="711200" rtl="0">
            <a:lnSpc>
              <a:spcPct val="90000"/>
            </a:lnSpc>
            <a:spcBef>
              <a:spcPct val="0"/>
            </a:spcBef>
            <a:spcAft>
              <a:spcPct val="35000"/>
            </a:spcAft>
          </a:pPr>
          <a:r>
            <a:rPr lang="en-US" sz="1600" b="1" kern="1200" dirty="0" smtClean="0"/>
            <a:t>Workflow Foundation 4.5</a:t>
          </a:r>
          <a:br>
            <a:rPr lang="en-US" sz="1600" b="1" kern="1200" dirty="0" smtClean="0"/>
          </a:br>
          <a:r>
            <a:rPr lang="en-US" sz="1600" b="1" i="1" kern="1200" dirty="0" err="1" smtClean="0"/>
            <a:t>System.Activities</a:t>
          </a:r>
          <a:endParaRPr lang="en-US" sz="1600" i="1" kern="1200" dirty="0"/>
        </a:p>
      </dsp:txBody>
      <dsp:txXfrm>
        <a:off x="0" y="3383345"/>
        <a:ext cx="4930380" cy="1110489"/>
      </dsp:txXfrm>
    </dsp:sp>
    <dsp:sp modelId="{3346A7BC-78BD-4051-BDBA-3F57E33347AB}">
      <dsp:nvSpPr>
        <dsp:cNvPr id="0" name=""/>
        <dsp:cNvSpPr/>
      </dsp:nvSpPr>
      <dsp:spPr>
        <a:xfrm rot="10800000">
          <a:off x="0" y="1692069"/>
          <a:ext cx="4930380" cy="1707932"/>
        </a:xfrm>
        <a:prstGeom prst="upArrowCallou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lvl="0" algn="ctr" defTabSz="711200" rtl="0">
            <a:lnSpc>
              <a:spcPct val="90000"/>
            </a:lnSpc>
            <a:spcBef>
              <a:spcPct val="0"/>
            </a:spcBef>
            <a:spcAft>
              <a:spcPct val="35000"/>
            </a:spcAft>
          </a:pPr>
          <a:r>
            <a:rPr lang="en-US" sz="1600" b="1" kern="1200" dirty="0" smtClean="0"/>
            <a:t>Workflow Manager 1.0</a:t>
          </a:r>
          <a:br>
            <a:rPr lang="en-US" sz="1600" b="1" kern="1200" dirty="0" smtClean="0"/>
          </a:br>
          <a:r>
            <a:rPr lang="en-US" sz="1600" b="1" i="1" kern="1200" dirty="0" err="1" smtClean="0"/>
            <a:t>Microsoft.Activities</a:t>
          </a:r>
          <a:endParaRPr lang="en-US" sz="1600" i="1" kern="1200" dirty="0"/>
        </a:p>
      </dsp:txBody>
      <dsp:txXfrm rot="10800000">
        <a:off x="0" y="1692069"/>
        <a:ext cx="4930380" cy="1109763"/>
      </dsp:txXfrm>
    </dsp:sp>
    <dsp:sp modelId="{B8EB92E9-3FED-4911-B486-8EA495966E82}">
      <dsp:nvSpPr>
        <dsp:cNvPr id="0" name=""/>
        <dsp:cNvSpPr/>
      </dsp:nvSpPr>
      <dsp:spPr>
        <a:xfrm rot="10800000">
          <a:off x="0" y="794"/>
          <a:ext cx="4930380" cy="1707932"/>
        </a:xfrm>
        <a:prstGeom prst="upArrowCallou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lvl="0" algn="ctr" defTabSz="711200" rtl="0">
            <a:lnSpc>
              <a:spcPct val="90000"/>
            </a:lnSpc>
            <a:spcBef>
              <a:spcPct val="0"/>
            </a:spcBef>
            <a:spcAft>
              <a:spcPct val="35000"/>
            </a:spcAft>
          </a:pPr>
          <a:r>
            <a:rPr lang="en-US" sz="1600" b="1" kern="1200" dirty="0" smtClean="0"/>
            <a:t>SharePoint Server 2013</a:t>
          </a:r>
          <a:br>
            <a:rPr lang="en-US" sz="1600" b="1" kern="1200" dirty="0" smtClean="0"/>
          </a:br>
          <a:r>
            <a:rPr lang="en-US" sz="1600" b="1" i="1" kern="1200" dirty="0" err="1" smtClean="0"/>
            <a:t>Microsoft.SharePoint.WorkflowServices.Activities</a:t>
          </a:r>
          <a:endParaRPr lang="en-US" sz="1600" i="1" kern="1200" dirty="0"/>
        </a:p>
      </dsp:txBody>
      <dsp:txXfrm rot="10800000">
        <a:off x="0" y="794"/>
        <a:ext cx="4930380" cy="1109763"/>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2.png>
</file>

<file path=ppt/media/image24.png>
</file>

<file path=ppt/media/image3.png>
</file>

<file path=ppt/media/image32.png>
</file>

<file path=ppt/media/image33.png>
</file>

<file path=ppt/media/image34.png>
</file>

<file path=ppt/media/image35.png>
</file>

<file path=ppt/media/image36.png>
</file>

<file path=ppt/media/image4.png>
</file>

<file path=ppt/media/image41.png>
</file>

<file path=ppt/media/image42.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6302857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09268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9654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6598020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42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857165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44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767606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50</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226295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51</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132938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53</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4955179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54</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701927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56</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634259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0432765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99380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9597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513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9808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900" dirty="0" smtClean="0">
                <a:solidFill>
                  <a:srgbClr val="000000"/>
                </a:solidFill>
                <a:latin typeface="Calibri" panose="020F0502020204030204" pitchFamily="34" charset="0"/>
              </a:rPr>
              <a:t>Workflow is used to automate business process that typically involve some sort of human or external system interaction</a:t>
            </a:r>
          </a:p>
          <a:p>
            <a:pPr marL="171450" indent="-171450">
              <a:buFont typeface="Arial" panose="020B0604020202020204" pitchFamily="34" charset="0"/>
              <a:buChar char="•"/>
            </a:pPr>
            <a:r>
              <a:rPr lang="en-US" sz="900" dirty="0" smtClean="0">
                <a:solidFill>
                  <a:srgbClr val="000000"/>
                </a:solidFill>
                <a:latin typeface="Calibri" panose="020F0502020204030204" pitchFamily="34" charset="0"/>
              </a:rPr>
              <a:t>Workflow was introduced in SharePoint 2007 and updated in 2010</a:t>
            </a:r>
          </a:p>
          <a:p>
            <a:pPr marL="171450" indent="-171450">
              <a:buFont typeface="Arial" panose="020B0604020202020204" pitchFamily="34" charset="0"/>
              <a:buChar char="•"/>
            </a:pPr>
            <a:r>
              <a:rPr lang="en-US" sz="900" dirty="0" smtClean="0">
                <a:solidFill>
                  <a:srgbClr val="000000"/>
                </a:solidFill>
                <a:latin typeface="Calibri" panose="020F0502020204030204" pitchFamily="34" charset="0"/>
              </a:rPr>
              <a:t>In SharePoint 2013 Microsoft made significant changes to the Workflow story</a:t>
            </a:r>
          </a:p>
          <a:p>
            <a:pPr marL="171450" indent="-171450">
              <a:buFont typeface="Arial" panose="020B0604020202020204" pitchFamily="34" charset="0"/>
              <a:buChar char="•"/>
            </a:pPr>
            <a:r>
              <a:rPr lang="en-US" sz="900" dirty="0" smtClean="0">
                <a:solidFill>
                  <a:srgbClr val="000000"/>
                </a:solidFill>
                <a:latin typeface="Calibri" panose="020F0502020204030204" pitchFamily="34" charset="0"/>
              </a:rPr>
              <a:t>.NET WF engine used in SharePoint 2010 still present for </a:t>
            </a:r>
            <a:r>
              <a:rPr lang="en-US" sz="900" dirty="0" err="1" smtClean="0">
                <a:solidFill>
                  <a:srgbClr val="000000"/>
                </a:solidFill>
                <a:latin typeface="Calibri" panose="020F0502020204030204" pitchFamily="34" charset="0"/>
              </a:rPr>
              <a:t>backcompat</a:t>
            </a:r>
            <a:endParaRPr lang="en-US" sz="900" dirty="0" smtClean="0">
              <a:solidFill>
                <a:srgbClr val="000000"/>
              </a:solidFill>
              <a:latin typeface="Calibri" panose="020F0502020204030204" pitchFamily="34" charset="0"/>
            </a:endParaRPr>
          </a:p>
          <a:p>
            <a:pPr marL="171450" indent="-171450">
              <a:buFont typeface="Arial" panose="020B0604020202020204" pitchFamily="34" charset="0"/>
              <a:buChar char="•"/>
            </a:pPr>
            <a:r>
              <a:rPr lang="en-US" sz="900" dirty="0" smtClean="0">
                <a:solidFill>
                  <a:srgbClr val="000000"/>
                </a:solidFill>
                <a:latin typeface="Calibri" panose="020F0502020204030204" pitchFamily="34" charset="0"/>
              </a:rPr>
              <a:t>SP 2013 “outsourced” WF processing &amp; management to new product: workflow manager</a:t>
            </a:r>
          </a:p>
          <a:p>
            <a:pPr marL="171450" indent="-171450">
              <a:buFont typeface="Arial" panose="020B0604020202020204" pitchFamily="34" charset="0"/>
              <a:buChar char="•"/>
            </a:pPr>
            <a:r>
              <a:rPr lang="en-US" sz="900" dirty="0" smtClean="0">
                <a:solidFill>
                  <a:srgbClr val="000000"/>
                </a:solidFill>
                <a:latin typeface="Calibri" panose="020F0502020204030204" pitchFamily="34" charset="0"/>
              </a:rPr>
              <a:t>Workflow works same way, with full parity between on-</a:t>
            </a:r>
            <a:r>
              <a:rPr lang="en-US" sz="900" dirty="0" err="1" smtClean="0">
                <a:solidFill>
                  <a:srgbClr val="000000"/>
                </a:solidFill>
                <a:latin typeface="Calibri" panose="020F0502020204030204" pitchFamily="34" charset="0"/>
              </a:rPr>
              <a:t>prem</a:t>
            </a:r>
            <a:r>
              <a:rPr lang="en-US" sz="900" dirty="0" smtClean="0">
                <a:solidFill>
                  <a:srgbClr val="000000"/>
                </a:solidFill>
                <a:latin typeface="Calibri" panose="020F0502020204030204" pitchFamily="34" charset="0"/>
              </a:rPr>
              <a:t> &amp; office 365</a:t>
            </a:r>
            <a:endParaRPr lang="en-US" dirty="0"/>
          </a:p>
        </p:txBody>
      </p:sp>
      <p:sp>
        <p:nvSpPr>
          <p:cNvPr id="4" name="Date Placeholder 3"/>
          <p:cNvSpPr>
            <a:spLocks noGrp="1"/>
          </p:cNvSpPr>
          <p:nvPr>
            <p:ph type="dt" idx="10"/>
          </p:nvPr>
        </p:nvSpPr>
        <p:spPr/>
        <p:txBody>
          <a:bodyPr/>
          <a:lstStyle/>
          <a:p>
            <a:fld id="{8FA1A5E1-1EDE-40B4-96BB-A68ECBE59613}"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082451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Most businesses have repeatable processes they use in their organization</a:t>
            </a:r>
          </a:p>
          <a:p>
            <a:pPr marL="17145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Many of these processes can automate these using a customizable workflow engine</a:t>
            </a:r>
          </a:p>
          <a:p>
            <a:pPr marL="17145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Developers can leverage this same platform in custom applications</a:t>
            </a:r>
          </a:p>
          <a:p>
            <a:pPr marL="17145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Client-side apps can use this to</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Protect business logic &amp; IP</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Execute long running processes</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Automate processes that are well integrated with SharePoint’s UX</a:t>
            </a:r>
          </a:p>
          <a:p>
            <a:pPr marL="499520" lvl="2"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History list</a:t>
            </a:r>
          </a:p>
          <a:p>
            <a:pPr marL="499520" lvl="2"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Task list</a:t>
            </a:r>
          </a:p>
          <a:p>
            <a:pPr marL="499520" lvl="2"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Forms</a:t>
            </a:r>
            <a:endParaRPr lang="en-US" dirty="0"/>
          </a:p>
        </p:txBody>
      </p:sp>
      <p:sp>
        <p:nvSpPr>
          <p:cNvPr id="4" name="Date Placeholder 3"/>
          <p:cNvSpPr>
            <a:spLocks noGrp="1"/>
          </p:cNvSpPr>
          <p:nvPr>
            <p:ph type="dt" idx="10"/>
          </p:nvPr>
        </p:nvSpPr>
        <p:spPr/>
        <p:txBody>
          <a:bodyPr/>
          <a:lstStyle/>
          <a:p>
            <a:fld id="{31DD792D-5F1A-479E-B759-E87300294B29}"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9195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12</a:t>
            </a:fld>
            <a:endParaRPr lang="en-US"/>
          </a:p>
        </p:txBody>
      </p:sp>
    </p:spTree>
    <p:extLst>
      <p:ext uri="{BB962C8B-B14F-4D97-AF65-F5344CB8AC3E}">
        <p14:creationId xmlns:p14="http://schemas.microsoft.com/office/powerpoint/2010/main" val="879337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55144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16</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513820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8037373"/>
      </p:ext>
    </p:extLst>
  </p:cSld>
  <p:clrMapOvr>
    <a:masterClrMapping/>
  </p:clrMapOvr>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4449790"/>
      </p:ext>
    </p:extLst>
  </p:cSld>
  <p:clrMapOvr>
    <a:masterClrMapping/>
  </p:clrMapOvr>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36554893"/>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32253290"/>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37650984"/>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48163414"/>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516415189"/>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35881480"/>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4012952245"/>
      </p:ext>
    </p:extLst>
  </p:cSld>
  <p:clrMapOvr>
    <a:masterClrMapping/>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2993737"/>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82329792"/>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8612045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454724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4204794170"/>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6815813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707835761"/>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24141907"/>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42924318"/>
      </p:ext>
    </p:extLst>
  </p:cSld>
  <p:clrMapOvr>
    <a:masterClrMapping/>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87691145"/>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0621710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81579667"/>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48561746"/>
      </p:ext>
    </p:extLst>
  </p:cSld>
  <p:clrMapOvr>
    <a:masterClrMapping/>
  </p:clrMapOvr>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21673448"/>
      </p:ext>
    </p:extLst>
  </p:cSld>
  <p:clrMapOvr>
    <a:masterClrMapping/>
  </p:clrMapOvr>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934880572"/>
      </p:ext>
    </p:extLst>
  </p:cSld>
  <p:clrMapOvr>
    <a:masterClrMapping/>
  </p:clrMapOvr>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419540797"/>
      </p:ext>
    </p:extLst>
  </p:cSld>
  <p:clrMapOvr>
    <a:masterClrMapping/>
  </p:clrMapOvr>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001146270"/>
      </p:ext>
    </p:extLst>
  </p:cSld>
  <p:clrMapOvr>
    <a:masterClrMapping/>
  </p:clrMapOvr>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370051987"/>
      </p:ext>
    </p:extLst>
  </p:cSld>
  <p:clrMapOvr>
    <a:masterClrMapping/>
  </p:clrMapOvr>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7773447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07402659"/>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18381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97187022"/>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82596294"/>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43875669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4097788165"/>
      </p:ext>
    </p:extLst>
  </p:cSld>
  <p:clrMapOvr>
    <a:masterClrMapping/>
  </p:clrMapOvr>
  <p:transition>
    <p:fade/>
  </p:transition>
  <p:timing>
    <p:tnLst>
      <p:par>
        <p:cTn id="1" dur="indefinite" restart="never" nodeType="tmRoot"/>
      </p:par>
    </p:tnLst>
  </p:timing>
  <p:hf hdr="0"/>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2126189"/>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887371101"/>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999460964"/>
      </p:ext>
    </p:extLst>
  </p:cSld>
  <p:clrMapOvr>
    <a:masterClrMapping/>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708577998"/>
      </p:ext>
    </p:extLst>
  </p:cSld>
  <p:clrMapOvr>
    <a:masterClrMapping/>
  </p:clrMapOvr>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40617683"/>
      </p:ext>
    </p:extLst>
  </p:cSld>
  <p:clrMapOvr>
    <a:masterClrMapping/>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05636749"/>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250033897"/>
      </p:ext>
    </p:extLst>
  </p:cSld>
  <p:clrMapOvr>
    <a:masterClrMapping/>
  </p:clrMapOvr>
  <p:transition>
    <p:fade/>
  </p:transition>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53628121"/>
      </p:ext>
    </p:extLst>
  </p:cSld>
  <p:clrMapOvr>
    <a:masterClrMapping/>
  </p:clrMapOvr>
  <p:transition>
    <p:fade/>
  </p:transition>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06280199"/>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046048768"/>
      </p:ext>
    </p:extLst>
  </p:cSld>
  <p:clrMapOvr>
    <a:masterClrMapping/>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81557393"/>
      </p:ext>
    </p:extLst>
  </p:cSld>
  <p:clrMapOvr>
    <a:masterClrMapping/>
  </p:clrMapOvr>
  <p:transition>
    <p:fade/>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8903347"/>
      </p:ext>
    </p:extLst>
  </p:cSld>
  <p:clrMapOvr>
    <a:masterClrMapping/>
  </p:clrMapOvr>
  <p:transition>
    <p:fade/>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01725234"/>
      </p:ext>
    </p:extLst>
  </p:cSld>
  <p:clrMapOvr>
    <a:masterClrMapping/>
  </p:clrMapOvr>
  <p:transition>
    <p:fade/>
  </p:transition>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34261357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327175645"/>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013609531"/>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2318690200"/>
      </p:ext>
    </p:extLst>
  </p:cSld>
  <p:clrMapOvr>
    <a:masterClrMapping/>
  </p:clrMapOvr>
  <p:transition>
    <p:fade/>
  </p:transition>
  <p:timing>
    <p:tnLst>
      <p:par>
        <p:cTn id="1" dur="indefinite" restart="never" nodeType="tmRoot"/>
      </p:par>
    </p:tnLst>
  </p:timing>
  <p:hf hdr="0"/>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666852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2984014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73185811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32594000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6203504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5625412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1524535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5831025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919849880"/>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29710257"/>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895511632"/>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58312421"/>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76237906"/>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2978656"/>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68365119"/>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64270275"/>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0662693"/>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6949218"/>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94850781"/>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833127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9319396"/>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331568928"/>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4252579660"/>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732566973"/>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121721284"/>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3667533142"/>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67908131"/>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547607587"/>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219675535"/>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4984590"/>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0301757"/>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809943"/>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6889256"/>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744218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380333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556741133"/>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9826185"/>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19417533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501477759"/>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12560563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56708427"/>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61276001"/>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0277274"/>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9638999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76976825"/>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9928021"/>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88916739"/>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75155242"/>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74196150"/>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84156006"/>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75638543"/>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488052819"/>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1853447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51631295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538304"/>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1851395"/>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670182403"/>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28199212"/>
      </p:ext>
    </p:extLst>
  </p:cSld>
  <p:clrMapOvr>
    <a:masterClrMapping/>
  </p:clrMapOvr>
  <p:transition>
    <p:fade/>
  </p:transition>
  <p:timing>
    <p:tnLst>
      <p:par>
        <p:cTn id="1" dur="indefinite" restart="never" nodeType="tmRoot"/>
      </p:par>
    </p:tnLst>
  </p:timing>
  <p:hf hdr="0"/>
</p:sldLayout>
</file>

<file path=ppt/slideLayouts/slideLayout94.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3576013531"/>
      </p:ext>
    </p:extLst>
  </p:cSld>
  <p:clrMapOvr>
    <a:masterClrMapping/>
  </p:clrMapOvr>
  <p:transition>
    <p:fade/>
  </p:transition>
  <p:timing>
    <p:tnLst>
      <p:par>
        <p:cTn id="1" dur="indefinite" restart="never" nodeType="tmRoot"/>
      </p:par>
    </p:tnLst>
  </p:timing>
  <p:hf hdr="0"/>
</p:sldLayout>
</file>

<file path=ppt/slideLayouts/slideLayout95.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4148306648"/>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777175796"/>
      </p:ext>
    </p:extLst>
  </p:cSld>
  <p:clrMapOvr>
    <a:masterClrMapping/>
  </p:clrMapOvr>
  <p:transition>
    <p:fade/>
  </p:transition>
  <p:timing>
    <p:tnLst>
      <p:par>
        <p:cTn id="1" dur="indefinite" restart="never" nodeType="tmRoot"/>
      </p:par>
    </p:tnLst>
  </p:timing>
  <p:hf hdr="0"/>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2634611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2">
                        <a:lumMod val="40000"/>
                        <a:lumOff val="60000"/>
                      </a:schemeClr>
                    </a:gs>
                    <a:gs pos="99000">
                      <a:schemeClr val="tx2">
                        <a:lumMod val="40000"/>
                        <a:lumOff val="60000"/>
                      </a:schemeClr>
                    </a:gs>
                  </a:gsLst>
                  <a:lin ang="5400000" scaled="0"/>
                </a:gradFill>
              </a:defRPr>
            </a:lvl1pPr>
            <a:lvl2pPr marL="0" indent="0">
              <a:buFontTx/>
              <a:buNone/>
              <a:defRPr sz="1600"/>
            </a:lvl2pPr>
            <a:lvl3pPr marL="188252" indent="0">
              <a:buNone/>
              <a:defRPr/>
            </a:lvl3pPr>
            <a:lvl4pPr marL="376504" indent="0">
              <a:buNone/>
              <a:defRPr/>
            </a:lvl4pPr>
            <a:lvl5pPr marL="56475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93270519"/>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15351574"/>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2.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 Type="http://schemas.openxmlformats.org/officeDocument/2006/relationships/slideLayout" Target="../slideLayouts/slideLayout41.xml"/><Relationship Id="rId21" Type="http://schemas.openxmlformats.org/officeDocument/2006/relationships/slideLayout" Target="../slideLayouts/slideLayout59.xml"/><Relationship Id="rId34" Type="http://schemas.openxmlformats.org/officeDocument/2006/relationships/slideLayout" Target="../slideLayouts/slideLayout72.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33" Type="http://schemas.openxmlformats.org/officeDocument/2006/relationships/slideLayout" Target="../slideLayouts/slideLayout71.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32" Type="http://schemas.openxmlformats.org/officeDocument/2006/relationships/slideLayout" Target="../slideLayouts/slideLayout70.xml"/><Relationship Id="rId37" Type="http://schemas.openxmlformats.org/officeDocument/2006/relationships/image" Target="../media/image4.png"/><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36" Type="http://schemas.openxmlformats.org/officeDocument/2006/relationships/image" Target="../media/image3.png"/><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slideLayout" Target="../slideLayouts/slideLayout69.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slideLayout" Target="../slideLayouts/slideLayout68.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26" Type="http://schemas.openxmlformats.org/officeDocument/2006/relationships/slideLayout" Target="../slideLayouts/slideLayout98.xml"/><Relationship Id="rId3" Type="http://schemas.openxmlformats.org/officeDocument/2006/relationships/slideLayout" Target="../slideLayouts/slideLayout75.xml"/><Relationship Id="rId21" Type="http://schemas.openxmlformats.org/officeDocument/2006/relationships/slideLayout" Target="../slideLayouts/slideLayout93.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slideLayout" Target="../slideLayouts/slideLayout97.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29" Type="http://schemas.openxmlformats.org/officeDocument/2006/relationships/slideLayout" Target="../slideLayouts/slideLayout101.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28" Type="http://schemas.openxmlformats.org/officeDocument/2006/relationships/slideLayout" Target="../slideLayouts/slideLayout100.xml"/><Relationship Id="rId10" Type="http://schemas.openxmlformats.org/officeDocument/2006/relationships/slideLayout" Target="../slideLayouts/slideLayout82.xml"/><Relationship Id="rId19" Type="http://schemas.openxmlformats.org/officeDocument/2006/relationships/slideLayout" Target="../slideLayouts/slideLayout91.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 Id="rId27" Type="http://schemas.openxmlformats.org/officeDocument/2006/relationships/slideLayout" Target="../slideLayouts/slideLayout99.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image" Target="../media/image14.png"/><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theme" Target="../theme/theme5.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9.xml"/><Relationship Id="rId13" Type="http://schemas.openxmlformats.org/officeDocument/2006/relationships/slideLayout" Target="../slideLayouts/slideLayout124.xml"/><Relationship Id="rId18" Type="http://schemas.openxmlformats.org/officeDocument/2006/relationships/slideLayout" Target="../slideLayouts/slideLayout129.xml"/><Relationship Id="rId26" Type="http://schemas.openxmlformats.org/officeDocument/2006/relationships/slideLayout" Target="../slideLayouts/slideLayout137.xml"/><Relationship Id="rId3" Type="http://schemas.openxmlformats.org/officeDocument/2006/relationships/slideLayout" Target="../slideLayouts/slideLayout114.xml"/><Relationship Id="rId21" Type="http://schemas.openxmlformats.org/officeDocument/2006/relationships/slideLayout" Target="../slideLayouts/slideLayout132.xml"/><Relationship Id="rId7" Type="http://schemas.openxmlformats.org/officeDocument/2006/relationships/slideLayout" Target="../slideLayouts/slideLayout118.xml"/><Relationship Id="rId12" Type="http://schemas.openxmlformats.org/officeDocument/2006/relationships/slideLayout" Target="../slideLayouts/slideLayout123.xml"/><Relationship Id="rId17" Type="http://schemas.openxmlformats.org/officeDocument/2006/relationships/slideLayout" Target="../slideLayouts/slideLayout128.xml"/><Relationship Id="rId25" Type="http://schemas.openxmlformats.org/officeDocument/2006/relationships/slideLayout" Target="../slideLayouts/slideLayout136.xml"/><Relationship Id="rId2" Type="http://schemas.openxmlformats.org/officeDocument/2006/relationships/slideLayout" Target="../slideLayouts/slideLayout113.xml"/><Relationship Id="rId16" Type="http://schemas.openxmlformats.org/officeDocument/2006/relationships/slideLayout" Target="../slideLayouts/slideLayout127.xml"/><Relationship Id="rId20" Type="http://schemas.openxmlformats.org/officeDocument/2006/relationships/slideLayout" Target="../slideLayouts/slideLayout131.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24" Type="http://schemas.openxmlformats.org/officeDocument/2006/relationships/slideLayout" Target="../slideLayouts/slideLayout135.xml"/><Relationship Id="rId5" Type="http://schemas.openxmlformats.org/officeDocument/2006/relationships/slideLayout" Target="../slideLayouts/slideLayout116.xml"/><Relationship Id="rId15" Type="http://schemas.openxmlformats.org/officeDocument/2006/relationships/slideLayout" Target="../slideLayouts/slideLayout126.xml"/><Relationship Id="rId23" Type="http://schemas.openxmlformats.org/officeDocument/2006/relationships/slideLayout" Target="../slideLayouts/slideLayout134.xml"/><Relationship Id="rId10" Type="http://schemas.openxmlformats.org/officeDocument/2006/relationships/slideLayout" Target="../slideLayouts/slideLayout121.xml"/><Relationship Id="rId19" Type="http://schemas.openxmlformats.org/officeDocument/2006/relationships/slideLayout" Target="../slideLayouts/slideLayout130.xml"/><Relationship Id="rId4" Type="http://schemas.openxmlformats.org/officeDocument/2006/relationships/slideLayout" Target="../slideLayouts/slideLayout115.xml"/><Relationship Id="rId9" Type="http://schemas.openxmlformats.org/officeDocument/2006/relationships/slideLayout" Target="../slideLayouts/slideLayout120.xml"/><Relationship Id="rId14" Type="http://schemas.openxmlformats.org/officeDocument/2006/relationships/slideLayout" Target="../slideLayouts/slideLayout125.xml"/><Relationship Id="rId22" Type="http://schemas.openxmlformats.org/officeDocument/2006/relationships/slideLayout" Target="../slideLayouts/slideLayout133.xml"/><Relationship Id="rId27"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5.xml"/><Relationship Id="rId3" Type="http://schemas.openxmlformats.org/officeDocument/2006/relationships/slideLayout" Target="../slideLayouts/slideLayout140.xml"/><Relationship Id="rId7" Type="http://schemas.openxmlformats.org/officeDocument/2006/relationships/slideLayout" Target="../slideLayouts/slideLayout144.xml"/><Relationship Id="rId12" Type="http://schemas.openxmlformats.org/officeDocument/2006/relationships/image" Target="../media/image14.png"/><Relationship Id="rId2" Type="http://schemas.openxmlformats.org/officeDocument/2006/relationships/slideLayout" Target="../slideLayouts/slideLayout139.xml"/><Relationship Id="rId1" Type="http://schemas.openxmlformats.org/officeDocument/2006/relationships/slideLayout" Target="../slideLayouts/slideLayout138.xml"/><Relationship Id="rId6" Type="http://schemas.openxmlformats.org/officeDocument/2006/relationships/slideLayout" Target="../slideLayouts/slideLayout143.xml"/><Relationship Id="rId11" Type="http://schemas.openxmlformats.org/officeDocument/2006/relationships/theme" Target="../theme/theme7.xml"/><Relationship Id="rId5" Type="http://schemas.openxmlformats.org/officeDocument/2006/relationships/slideLayout" Target="../slideLayouts/slideLayout142.xml"/><Relationship Id="rId10" Type="http://schemas.openxmlformats.org/officeDocument/2006/relationships/slideLayout" Target="../slideLayouts/slideLayout147.xml"/><Relationship Id="rId4" Type="http://schemas.openxmlformats.org/officeDocument/2006/relationships/slideLayout" Target="../slideLayouts/slideLayout141.xml"/><Relationship Id="rId9" Type="http://schemas.openxmlformats.org/officeDocument/2006/relationships/slideLayout" Target="../slideLayouts/slideLayout1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54" r:id="rId21"/>
    <p:sldLayoutId id="2147484155" r:id="rId22"/>
    <p:sldLayoutId id="2147484158" r:id="rId23"/>
    <p:sldLayoutId id="2147484159" r:id="rId24"/>
    <p:sldLayoutId id="2147484160" r:id="rId25"/>
    <p:sldLayoutId id="2147484198" r:id="rId26"/>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062194233"/>
      </p:ext>
    </p:extLst>
  </p:cSld>
  <p:clrMap bg1="dk1" tx1="lt1" bg2="dk2" tx2="lt2" accent1="accent1" accent2="accent2" accent3="accent3" accent4="accent4" accent5="accent5" accent6="accent6" hlink="hlink" folHlink="folHlink"/>
  <p:sldLayoutIdLst>
    <p:sldLayoutId id="2147484162" r:id="rId1"/>
    <p:sldLayoutId id="2147484163" r:id="rId2"/>
    <p:sldLayoutId id="2147484164" r:id="rId3"/>
    <p:sldLayoutId id="2147484165" r:id="rId4"/>
    <p:sldLayoutId id="2147484166" r:id="rId5"/>
    <p:sldLayoutId id="2147484167" r:id="rId6"/>
    <p:sldLayoutId id="2147484168" r:id="rId7"/>
    <p:sldLayoutId id="2147484169" r:id="rId8"/>
    <p:sldLayoutId id="2147484170" r:id="rId9"/>
    <p:sldLayoutId id="2147484171" r:id="rId10"/>
    <p:sldLayoutId id="2147484172" r:id="rId11"/>
    <p:sldLayoutId id="2147484173" r:id="rId12"/>
    <p:sldLayoutId id="2147484174" r:id="rId13"/>
    <p:sldLayoutId id="2147484175" r:id="rId14"/>
    <p:sldLayoutId id="2147484176" r:id="rId15"/>
    <p:sldLayoutId id="2147484177" r:id="rId16"/>
    <p:sldLayoutId id="2147484178" r:id="rId17"/>
    <p:sldLayoutId id="2147484179" r:id="rId18"/>
    <p:sldLayoutId id="2147484180" r:id="rId19"/>
    <p:sldLayoutId id="2147484181" r:id="rId20"/>
    <p:sldLayoutId id="2147484182" r:id="rId21"/>
    <p:sldLayoutId id="2147484183" r:id="rId22"/>
    <p:sldLayoutId id="2147484184" r:id="rId23"/>
    <p:sldLayoutId id="2147484185" r:id="rId24"/>
    <p:sldLayoutId id="2147484186" r:id="rId25"/>
    <p:sldLayoutId id="2147484187" r:id="rId26"/>
    <p:sldLayoutId id="2147484188" r:id="rId27"/>
    <p:sldLayoutId id="2147484189" r:id="rId28"/>
    <p:sldLayoutId id="2147484190" r:id="rId29"/>
    <p:sldLayoutId id="2147484191" r:id="rId30"/>
    <p:sldLayoutId id="2147484192" r:id="rId31"/>
    <p:sldLayoutId id="2147484193" r:id="rId32"/>
    <p:sldLayoutId id="2147484194" r:id="rId33"/>
    <p:sldLayoutId id="2147484195"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75852874"/>
      </p:ext>
    </p:extLst>
  </p:cSld>
  <p:clrMap bg1="lt1" tx1="dk1" bg2="lt2" tx2="dk2" accent1="accent1" accent2="accent2" accent3="accent3" accent4="accent4" accent5="accent5" accent6="accent6" hlink="hlink" folHlink="folHlink"/>
  <p:sldLayoutIdLst>
    <p:sldLayoutId id="2147484212" r:id="rId1"/>
    <p:sldLayoutId id="2147484213" r:id="rId2"/>
    <p:sldLayoutId id="2147484214" r:id="rId3"/>
    <p:sldLayoutId id="2147484215" r:id="rId4"/>
    <p:sldLayoutId id="2147484216" r:id="rId5"/>
    <p:sldLayoutId id="2147484217" r:id="rId6"/>
    <p:sldLayoutId id="2147484218" r:id="rId7"/>
    <p:sldLayoutId id="2147484219" r:id="rId8"/>
    <p:sldLayoutId id="2147484220" r:id="rId9"/>
    <p:sldLayoutId id="2147484221" r:id="rId10"/>
    <p:sldLayoutId id="2147484222" r:id="rId11"/>
    <p:sldLayoutId id="2147484223" r:id="rId12"/>
    <p:sldLayoutId id="2147484224" r:id="rId13"/>
    <p:sldLayoutId id="2147484225" r:id="rId14"/>
    <p:sldLayoutId id="2147484226" r:id="rId15"/>
    <p:sldLayoutId id="2147484227" r:id="rId16"/>
    <p:sldLayoutId id="2147484228" r:id="rId17"/>
    <p:sldLayoutId id="2147484229" r:id="rId18"/>
    <p:sldLayoutId id="2147484230" r:id="rId19"/>
    <p:sldLayoutId id="2147484231" r:id="rId20"/>
    <p:sldLayoutId id="2147484232" r:id="rId21"/>
    <p:sldLayoutId id="2147484233" r:id="rId22"/>
    <p:sldLayoutId id="2147484234" r:id="rId23"/>
    <p:sldLayoutId id="2147484235" r:id="rId24"/>
    <p:sldLayoutId id="2147484236" r:id="rId25"/>
    <p:sldLayoutId id="2147484237" r:id="rId26"/>
    <p:sldLayoutId id="2147484238" r:id="rId27"/>
    <p:sldLayoutId id="2147484239" r:id="rId28"/>
    <p:sldLayoutId id="2147484240" r:id="rId29"/>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4262554128"/>
      </p:ext>
    </p:extLst>
  </p:cSld>
  <p:clrMap bg1="lt1" tx1="dk1" bg2="lt2" tx2="dk2" accent1="accent1" accent2="accent2" accent3="accent3" accent4="accent4" accent5="accent5" accent6="accent6" hlink="hlink" folHlink="folHlink"/>
  <p:sldLayoutIdLst>
    <p:sldLayoutId id="2147484242" r:id="rId1"/>
    <p:sldLayoutId id="2147484243" r:id="rId2"/>
    <p:sldLayoutId id="2147484244" r:id="rId3"/>
    <p:sldLayoutId id="2147484245" r:id="rId4"/>
    <p:sldLayoutId id="2147484246" r:id="rId5"/>
    <p:sldLayoutId id="2147484247" r:id="rId6"/>
    <p:sldLayoutId id="2147484248" r:id="rId7"/>
    <p:sldLayoutId id="2147484249" r:id="rId8"/>
    <p:sldLayoutId id="2147484250" r:id="rId9"/>
    <p:sldLayoutId id="2147484251"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24494119"/>
      </p:ext>
    </p:extLst>
  </p:cSld>
  <p:clrMap bg1="lt1" tx1="dk1" bg2="lt2" tx2="dk2" accent1="accent1" accent2="accent2" accent3="accent3" accent4="accent4" accent5="accent5" accent6="accent6" hlink="hlink" folHlink="folHlink"/>
  <p:sldLayoutIdLst>
    <p:sldLayoutId id="2147484253" r:id="rId1"/>
    <p:sldLayoutId id="2147484254" r:id="rId2"/>
    <p:sldLayoutId id="2147484255" r:id="rId3"/>
    <p:sldLayoutId id="2147484256" r:id="rId4"/>
    <p:sldLayoutId id="2147484257" r:id="rId5"/>
    <p:sldLayoutId id="2147484258" r:id="rId6"/>
    <p:sldLayoutId id="2147484259" r:id="rId7"/>
    <p:sldLayoutId id="2147484260" r:id="rId8"/>
    <p:sldLayoutId id="2147484261" r:id="rId9"/>
    <p:sldLayoutId id="2147484262" r:id="rId10"/>
    <p:sldLayoutId id="2147484263" r:id="rId11"/>
    <p:sldLayoutId id="2147484264" r:id="rId12"/>
    <p:sldLayoutId id="2147484265" r:id="rId13"/>
    <p:sldLayoutId id="2147484266" r:id="rId14"/>
    <p:sldLayoutId id="2147484267" r:id="rId15"/>
    <p:sldLayoutId id="2147484268" r:id="rId16"/>
    <p:sldLayoutId id="2147484269" r:id="rId17"/>
    <p:sldLayoutId id="2147484270" r:id="rId18"/>
    <p:sldLayoutId id="2147484271" r:id="rId19"/>
    <p:sldLayoutId id="2147484272" r:id="rId20"/>
    <p:sldLayoutId id="2147484273" r:id="rId21"/>
    <p:sldLayoutId id="2147484274" r:id="rId22"/>
    <p:sldLayoutId id="2147484275" r:id="rId23"/>
    <p:sldLayoutId id="2147484276" r:id="rId24"/>
    <p:sldLayoutId id="2147484277" r:id="rId25"/>
    <p:sldLayoutId id="2147484278"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257580062"/>
      </p:ext>
    </p:extLst>
  </p:cSld>
  <p:clrMap bg1="lt1" tx1="dk1" bg2="lt2" tx2="dk2" accent1="accent1" accent2="accent2" accent3="accent3" accent4="accent4" accent5="accent5" accent6="accent6" hlink="hlink" folHlink="folHlink"/>
  <p:sldLayoutIdLst>
    <p:sldLayoutId id="2147484280" r:id="rId1"/>
    <p:sldLayoutId id="2147484281" r:id="rId2"/>
    <p:sldLayoutId id="2147484282" r:id="rId3"/>
    <p:sldLayoutId id="2147484283" r:id="rId4"/>
    <p:sldLayoutId id="2147484284" r:id="rId5"/>
    <p:sldLayoutId id="2147484285" r:id="rId6"/>
    <p:sldLayoutId id="2147484286" r:id="rId7"/>
    <p:sldLayoutId id="2147484287" r:id="rId8"/>
    <p:sldLayoutId id="2147484288" r:id="rId9"/>
    <p:sldLayoutId id="2147484289"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6.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20.xml"/><Relationship Id="rId1" Type="http://schemas.openxmlformats.org/officeDocument/2006/relationships/slideLayout" Target="../slideLayouts/slideLayout106.xml"/><Relationship Id="rId5" Type="http://schemas.openxmlformats.org/officeDocument/2006/relationships/image" Target="../media/image38.emf"/><Relationship Id="rId4" Type="http://schemas.openxmlformats.org/officeDocument/2006/relationships/image" Target="../media/image37.emf"/></Relationships>
</file>

<file path=ppt/slides/_rels/slide58.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21.xml"/><Relationship Id="rId1" Type="http://schemas.openxmlformats.org/officeDocument/2006/relationships/slideLayout" Target="../slideLayouts/slideLayout106.xml"/><Relationship Id="rId6" Type="http://schemas.openxmlformats.org/officeDocument/2006/relationships/image" Target="../media/image40.emf"/><Relationship Id="rId11" Type="http://schemas.openxmlformats.org/officeDocument/2006/relationships/image" Target="../media/image42.png"/><Relationship Id="rId5" Type="http://schemas.openxmlformats.org/officeDocument/2006/relationships/image" Target="../media/image39.emf"/><Relationship Id="rId10" Type="http://schemas.openxmlformats.org/officeDocument/2006/relationships/image" Target="../media/image41.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4.xml"/><Relationship Id="rId1" Type="http://schemas.openxmlformats.org/officeDocument/2006/relationships/slideLayout" Target="../slideLayouts/slideLayout142.xml"/><Relationship Id="rId4" Type="http://schemas.openxmlformats.org/officeDocument/2006/relationships/image" Target="../media/image20.emf"/></Relationships>
</file>

<file path=ppt/slides/_rels/slide7.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2.emf"/><Relationship Id="rId7" Type="http://schemas.openxmlformats.org/officeDocument/2006/relationships/image" Target="../media/image26.emf"/><Relationship Id="rId12" Type="http://schemas.openxmlformats.org/officeDocument/2006/relationships/image" Target="../media/image31.emf"/><Relationship Id="rId2" Type="http://schemas.openxmlformats.org/officeDocument/2006/relationships/image" Target="../media/image21.emf"/><Relationship Id="rId1" Type="http://schemas.openxmlformats.org/officeDocument/2006/relationships/slideLayout" Target="../slideLayouts/slideLayout17.xml"/><Relationship Id="rId6" Type="http://schemas.openxmlformats.org/officeDocument/2006/relationships/image" Target="../media/image25.emf"/><Relationship Id="rId11" Type="http://schemas.openxmlformats.org/officeDocument/2006/relationships/image" Target="../media/image30.emf"/><Relationship Id="rId5" Type="http://schemas.openxmlformats.org/officeDocument/2006/relationships/image" Target="../media/image24.png"/><Relationship Id="rId10" Type="http://schemas.openxmlformats.org/officeDocument/2006/relationships/image" Target="../media/image29.emf"/><Relationship Id="rId4" Type="http://schemas.openxmlformats.org/officeDocument/2006/relationships/image" Target="../media/image23.emf"/><Relationship Id="rId9" Type="http://schemas.openxmlformats.org/officeDocument/2006/relationships/image" Target="../media/image28.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6700119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Workflow Manager – How it Works</a:t>
            </a:r>
            <a:endParaRPr lang="en-US" dirty="0"/>
          </a:p>
        </p:txBody>
      </p:sp>
      <p:sp>
        <p:nvSpPr>
          <p:cNvPr id="3" name="Text Placeholder 2"/>
          <p:cNvSpPr>
            <a:spLocks noGrp="1"/>
          </p:cNvSpPr>
          <p:nvPr>
            <p:ph type="body" sz="quarter" idx="10"/>
          </p:nvPr>
        </p:nvSpPr>
        <p:spPr>
          <a:prstGeom prst="rect">
            <a:avLst/>
          </a:prstGeom>
        </p:spPr>
        <p:txBody>
          <a:bodyPr/>
          <a:lstStyle/>
          <a:p>
            <a:r>
              <a:rPr lang="en-US" dirty="0" smtClean="0"/>
              <a:t>Workflow Manager exists external to SharePoint</a:t>
            </a:r>
          </a:p>
          <a:p>
            <a:pPr lvl="1"/>
            <a:r>
              <a:rPr lang="en-US" dirty="0" smtClean="0"/>
              <a:t>Similar to SharePoint, stand up a workflow farm</a:t>
            </a:r>
          </a:p>
          <a:p>
            <a:pPr lvl="1"/>
            <a:r>
              <a:rPr lang="en-US" dirty="0" smtClean="0"/>
              <a:t>Loose connection between SharePoint &amp; Workflow Manager farms</a:t>
            </a:r>
          </a:p>
          <a:p>
            <a:r>
              <a:rPr lang="en-US" dirty="0" smtClean="0"/>
              <a:t>Workflows are “outsourced” from SharePoint to </a:t>
            </a:r>
            <a:br>
              <a:rPr lang="en-US" dirty="0" smtClean="0"/>
            </a:br>
            <a:r>
              <a:rPr lang="en-US" dirty="0" smtClean="0"/>
              <a:t>Workflow Manager</a:t>
            </a:r>
          </a:p>
          <a:p>
            <a:pPr lvl="1"/>
            <a:r>
              <a:rPr lang="en-US" dirty="0" smtClean="0"/>
              <a:t>Workflow Manager handles all workflow execution</a:t>
            </a:r>
          </a:p>
          <a:p>
            <a:r>
              <a:rPr lang="en-US" dirty="0" smtClean="0"/>
              <a:t>Workflow Manager &amp; SharePoint 2013 Communicate via REST</a:t>
            </a:r>
          </a:p>
          <a:p>
            <a:pPr lvl="1"/>
            <a:r>
              <a:rPr lang="en-US" dirty="0" smtClean="0"/>
              <a:t>All calls authenticated using </a:t>
            </a:r>
            <a:r>
              <a:rPr lang="en-US" dirty="0" err="1" smtClean="0"/>
              <a:t>OAuth</a:t>
            </a:r>
            <a:r>
              <a:rPr lang="en-US" dirty="0" smtClean="0"/>
              <a:t>, specifically via S2S high-trust</a:t>
            </a:r>
          </a:p>
        </p:txBody>
      </p:sp>
    </p:spTree>
    <p:extLst>
      <p:ext uri="{BB962C8B-B14F-4D97-AF65-F5344CB8AC3E}">
        <p14:creationId xmlns:p14="http://schemas.microsoft.com/office/powerpoint/2010/main" val="272556065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Workflow Platform Improvements</a:t>
            </a:r>
            <a:endParaRPr lang="en-US" dirty="0"/>
          </a:p>
        </p:txBody>
      </p:sp>
      <p:sp>
        <p:nvSpPr>
          <p:cNvPr id="3" name="Text Placeholder 2"/>
          <p:cNvSpPr>
            <a:spLocks noGrp="1"/>
          </p:cNvSpPr>
          <p:nvPr>
            <p:ph type="body" sz="quarter" idx="10"/>
          </p:nvPr>
        </p:nvSpPr>
        <p:spPr>
          <a:prstGeom prst="rect">
            <a:avLst/>
          </a:prstGeom>
        </p:spPr>
        <p:txBody>
          <a:bodyPr/>
          <a:lstStyle/>
          <a:p>
            <a:r>
              <a:rPr lang="en-US" dirty="0" smtClean="0"/>
              <a:t>Workflow Manager hosts the .NET Framework 4.5 </a:t>
            </a:r>
            <a:br>
              <a:rPr lang="en-US" dirty="0" smtClean="0"/>
            </a:br>
            <a:r>
              <a:rPr lang="en-US" dirty="0" smtClean="0"/>
              <a:t>Workflow Foundation version</a:t>
            </a:r>
          </a:p>
          <a:p>
            <a:r>
              <a:rPr lang="en-US" dirty="0" smtClean="0"/>
              <a:t>Added support for making REST / OData based Web Service calls</a:t>
            </a:r>
          </a:p>
          <a:p>
            <a:pPr lvl="1"/>
            <a:r>
              <a:rPr lang="en-US" dirty="0" smtClean="0"/>
              <a:t>Added support for complex hierarchical data </a:t>
            </a:r>
            <a:br>
              <a:rPr lang="en-US" dirty="0" smtClean="0"/>
            </a:br>
            <a:r>
              <a:rPr lang="en-US" dirty="0" smtClean="0"/>
              <a:t>via </a:t>
            </a:r>
            <a:r>
              <a:rPr lang="en-US" dirty="0" err="1" smtClean="0"/>
              <a:t>DynamicValue</a:t>
            </a:r>
            <a:endParaRPr lang="en-US" dirty="0" smtClean="0"/>
          </a:p>
          <a:p>
            <a:r>
              <a:rPr lang="en-US" dirty="0" smtClean="0"/>
              <a:t>Workflow Manager: much more transparent</a:t>
            </a:r>
          </a:p>
          <a:p>
            <a:pPr lvl="1"/>
            <a:r>
              <a:rPr lang="en-US" dirty="0" smtClean="0"/>
              <a:t>Own set of API’s for interrogation &amp; interacting with the </a:t>
            </a:r>
            <a:br>
              <a:rPr lang="en-US" dirty="0" smtClean="0"/>
            </a:br>
            <a:r>
              <a:rPr lang="en-US" dirty="0" smtClean="0"/>
              <a:t>Workflow Manager farm</a:t>
            </a:r>
          </a:p>
          <a:p>
            <a:endParaRPr lang="en-US" dirty="0"/>
          </a:p>
        </p:txBody>
      </p:sp>
    </p:spTree>
    <p:extLst>
      <p:ext uri="{BB962C8B-B14F-4D97-AF65-F5344CB8AC3E}">
        <p14:creationId xmlns:p14="http://schemas.microsoft.com/office/powerpoint/2010/main" val="1885204518"/>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Workflow Platform Improvements (ctd)</a:t>
            </a:r>
            <a:endParaRPr lang="en-US" dirty="0"/>
          </a:p>
        </p:txBody>
      </p:sp>
      <p:sp>
        <p:nvSpPr>
          <p:cNvPr id="5" name="Content Placeholder 4"/>
          <p:cNvSpPr>
            <a:spLocks noGrp="1"/>
          </p:cNvSpPr>
          <p:nvPr>
            <p:ph type="body" sz="quarter" idx="10"/>
          </p:nvPr>
        </p:nvSpPr>
        <p:spPr>
          <a:prstGeom prst="rect">
            <a:avLst/>
          </a:prstGeom>
        </p:spPr>
        <p:txBody>
          <a:bodyPr/>
          <a:lstStyle/>
          <a:p>
            <a:r>
              <a:rPr lang="en-US" dirty="0" smtClean="0"/>
              <a:t>Full parity between deployment types</a:t>
            </a:r>
          </a:p>
          <a:p>
            <a:pPr lvl="1"/>
            <a:r>
              <a:rPr lang="en-US" dirty="0" smtClean="0"/>
              <a:t>Office 365</a:t>
            </a:r>
          </a:p>
          <a:p>
            <a:pPr lvl="1"/>
            <a:r>
              <a:rPr lang="en-US" dirty="0" smtClean="0"/>
              <a:t>On-Premises</a:t>
            </a:r>
          </a:p>
          <a:p>
            <a:r>
              <a:rPr lang="en-US" dirty="0" smtClean="0"/>
              <a:t>New Workflow Services CSOM / JSOM</a:t>
            </a:r>
          </a:p>
          <a:p>
            <a:r>
              <a:rPr lang="en-US" dirty="0" smtClean="0"/>
              <a:t>Forms are easier to build</a:t>
            </a:r>
          </a:p>
          <a:p>
            <a:pPr lvl="1"/>
            <a:r>
              <a:rPr lang="en-US" dirty="0" smtClean="0"/>
              <a:t>Based on ASP.NET &amp; JSOM</a:t>
            </a:r>
          </a:p>
          <a:p>
            <a:r>
              <a:rPr lang="en-US" dirty="0" smtClean="0"/>
              <a:t>Include in SharePoint Apps</a:t>
            </a:r>
          </a:p>
          <a:p>
            <a:pPr lvl="1"/>
            <a:r>
              <a:rPr lang="en-US" dirty="0" smtClean="0"/>
              <a:t>Great option for protecting data sources &amp; IP within </a:t>
            </a:r>
            <a:br>
              <a:rPr lang="en-US" dirty="0" smtClean="0"/>
            </a:br>
            <a:r>
              <a:rPr lang="en-US" dirty="0" smtClean="0"/>
              <a:t>SharePoint Hosted Apps</a:t>
            </a:r>
          </a:p>
          <a:p>
            <a:endParaRPr lang="en-US" dirty="0" smtClean="0"/>
          </a:p>
          <a:p>
            <a:pPr lvl="1"/>
            <a:endParaRPr lang="en-US" dirty="0" smtClean="0"/>
          </a:p>
          <a:p>
            <a:endParaRPr lang="en-US" dirty="0" smtClean="0"/>
          </a:p>
        </p:txBody>
      </p:sp>
    </p:spTree>
    <p:extLst>
      <p:ext uri="{BB962C8B-B14F-4D97-AF65-F5344CB8AC3E}">
        <p14:creationId xmlns:p14="http://schemas.microsoft.com/office/powerpoint/2010/main" val="1005867564"/>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Workflow Authoring Tools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688557940"/>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SharePoint Designer</a:t>
            </a:r>
            <a:endParaRPr lang="en-US" dirty="0"/>
          </a:p>
        </p:txBody>
      </p:sp>
      <p:sp>
        <p:nvSpPr>
          <p:cNvPr id="6" name="Text Placeholder 5"/>
          <p:cNvSpPr>
            <a:spLocks noGrp="1"/>
          </p:cNvSpPr>
          <p:nvPr>
            <p:ph type="body" sz="quarter" idx="10"/>
          </p:nvPr>
        </p:nvSpPr>
        <p:spPr/>
        <p:txBody>
          <a:bodyPr/>
          <a:lstStyle/>
          <a:p>
            <a:r>
              <a:rPr lang="en-US" dirty="0" smtClean="0"/>
              <a:t>Audience: power </a:t>
            </a:r>
            <a:r>
              <a:rPr lang="en-US" dirty="0"/>
              <a:t>u</a:t>
            </a:r>
            <a:r>
              <a:rPr lang="en-US" dirty="0" smtClean="0"/>
              <a:t>sers / end </a:t>
            </a:r>
            <a:r>
              <a:rPr lang="en-US" dirty="0"/>
              <a:t>u</a:t>
            </a:r>
            <a:r>
              <a:rPr lang="en-US" dirty="0" smtClean="0"/>
              <a:t>sers</a:t>
            </a:r>
          </a:p>
          <a:p>
            <a:r>
              <a:rPr lang="en-US" dirty="0" smtClean="0"/>
              <a:t>Real-time workflow authoring</a:t>
            </a:r>
          </a:p>
          <a:p>
            <a:r>
              <a:rPr lang="en-US" dirty="0" smtClean="0"/>
              <a:t>Developers should keep in mind…</a:t>
            </a:r>
          </a:p>
          <a:p>
            <a:pPr lvl="1"/>
            <a:r>
              <a:rPr lang="en-US" dirty="0" smtClean="0"/>
              <a:t>No debugging</a:t>
            </a:r>
          </a:p>
          <a:p>
            <a:pPr lvl="1"/>
            <a:r>
              <a:rPr lang="en-US" dirty="0" smtClean="0"/>
              <a:t>Can’t connect to </a:t>
            </a:r>
            <a:r>
              <a:rPr lang="en-US" dirty="0" err="1" smtClean="0"/>
              <a:t>AppWeb’s</a:t>
            </a:r>
            <a:endParaRPr lang="en-US" dirty="0" smtClean="0"/>
          </a:p>
          <a:p>
            <a:pPr lvl="1"/>
            <a:r>
              <a:rPr lang="en-US" dirty="0" smtClean="0"/>
              <a:t>Can’t package workflows</a:t>
            </a:r>
          </a:p>
          <a:p>
            <a:pPr lvl="1"/>
            <a:r>
              <a:rPr lang="en-US" dirty="0" smtClean="0"/>
              <a:t>Can’t create apps</a:t>
            </a:r>
          </a:p>
          <a:p>
            <a:pPr lvl="1"/>
            <a:r>
              <a:rPr lang="en-US" dirty="0" smtClean="0"/>
              <a:t>Can’t create state machine workflows</a:t>
            </a:r>
          </a:p>
          <a:p>
            <a:pPr lvl="1"/>
            <a:r>
              <a:rPr lang="en-US" dirty="0" smtClean="0"/>
              <a:t>Limited support for workflow forms</a:t>
            </a:r>
            <a:endParaRPr lang="en-US" dirty="0"/>
          </a:p>
        </p:txBody>
      </p:sp>
    </p:spTree>
    <p:extLst>
      <p:ext uri="{BB962C8B-B14F-4D97-AF65-F5344CB8AC3E}">
        <p14:creationId xmlns:p14="http://schemas.microsoft.com/office/powerpoint/2010/main" val="45960659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 Studio</a:t>
            </a:r>
            <a:endParaRPr lang="en-US" dirty="0"/>
          </a:p>
        </p:txBody>
      </p:sp>
      <p:sp>
        <p:nvSpPr>
          <p:cNvPr id="3" name="Text Placeholder 2"/>
          <p:cNvSpPr>
            <a:spLocks noGrp="1"/>
          </p:cNvSpPr>
          <p:nvPr>
            <p:ph type="body" sz="quarter" idx="10"/>
          </p:nvPr>
        </p:nvSpPr>
        <p:spPr/>
        <p:txBody>
          <a:bodyPr/>
          <a:lstStyle/>
          <a:p>
            <a:r>
              <a:rPr lang="en-US" dirty="0" smtClean="0"/>
              <a:t>Audience: developers</a:t>
            </a:r>
          </a:p>
          <a:p>
            <a:r>
              <a:rPr lang="en-US" dirty="0" smtClean="0"/>
              <a:t>Supports packaging workflows into:</a:t>
            </a:r>
          </a:p>
          <a:p>
            <a:pPr lvl="1"/>
            <a:r>
              <a:rPr lang="en-US" dirty="0" smtClean="0"/>
              <a:t>Sandboxed solutions</a:t>
            </a:r>
          </a:p>
          <a:p>
            <a:pPr lvl="1"/>
            <a:r>
              <a:rPr lang="en-US" dirty="0" smtClean="0"/>
              <a:t>SharePoint apps</a:t>
            </a:r>
          </a:p>
          <a:p>
            <a:r>
              <a:rPr lang="en-US" dirty="0" smtClean="0"/>
              <a:t>Rich debugging support</a:t>
            </a:r>
          </a:p>
          <a:p>
            <a:r>
              <a:rPr lang="en-US" dirty="0" smtClean="0"/>
              <a:t>Full support for creating custom workflow forms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15</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30033452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Activities &amp; Actions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702632650"/>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Activities &amp; Actions</a:t>
            </a:r>
            <a:endParaRPr lang="en-US" dirty="0"/>
          </a:p>
        </p:txBody>
      </p:sp>
      <p:sp>
        <p:nvSpPr>
          <p:cNvPr id="5" name="Text Placeholder 4"/>
          <p:cNvSpPr>
            <a:spLocks noGrp="1"/>
          </p:cNvSpPr>
          <p:nvPr>
            <p:ph type="body" sz="quarter" idx="10"/>
          </p:nvPr>
        </p:nvSpPr>
        <p:spPr/>
        <p:txBody>
          <a:bodyPr/>
          <a:lstStyle/>
          <a:p>
            <a:r>
              <a:rPr lang="en-US" dirty="0" smtClean="0"/>
              <a:t>Workflows are comprised of activities</a:t>
            </a:r>
          </a:p>
          <a:p>
            <a:r>
              <a:rPr lang="en-US" dirty="0" smtClean="0"/>
              <a:t>Activity is a reusable single unit of work</a:t>
            </a:r>
          </a:p>
          <a:p>
            <a:r>
              <a:rPr lang="en-US" dirty="0" smtClean="0"/>
              <a:t>Some activities can contain child activities</a:t>
            </a:r>
          </a:p>
          <a:p>
            <a:pPr lvl="1"/>
            <a:r>
              <a:rPr lang="en-US" dirty="0" smtClean="0"/>
              <a:t>Looping or containers like Sequences</a:t>
            </a:r>
          </a:p>
          <a:p>
            <a:r>
              <a:rPr lang="en-US" dirty="0" smtClean="0"/>
              <a:t>Developers can leverage activities from Workflow Foundation, Workflow Manager &amp; SharePoint</a:t>
            </a:r>
            <a:endParaRPr lang="en-US" dirty="0"/>
          </a:p>
        </p:txBody>
      </p:sp>
    </p:spTree>
    <p:extLst>
      <p:ext uri="{BB962C8B-B14F-4D97-AF65-F5344CB8AC3E}">
        <p14:creationId xmlns:p14="http://schemas.microsoft.com/office/powerpoint/2010/main" val="419579497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Activities in Visual Studio</a:t>
            </a:r>
            <a:endParaRPr lang="en-US" dirty="0"/>
          </a:p>
        </p:txBody>
      </p:sp>
      <p:sp>
        <p:nvSpPr>
          <p:cNvPr id="3" name="Text Placeholder 2"/>
          <p:cNvSpPr>
            <a:spLocks noGrp="1"/>
          </p:cNvSpPr>
          <p:nvPr>
            <p:ph idx="1"/>
          </p:nvPr>
        </p:nvSpPr>
        <p:spPr/>
        <p:txBody>
          <a:bodyPr/>
          <a:lstStyle/>
          <a:p>
            <a:r>
              <a:rPr lang="en-US" smtClean="0"/>
              <a:t>SharePoint 2013 Specific Activities</a:t>
            </a:r>
          </a:p>
          <a:p>
            <a:pPr lvl="1"/>
            <a:r>
              <a:rPr lang="en-US" smtClean="0"/>
              <a:t>List Activities</a:t>
            </a:r>
          </a:p>
          <a:p>
            <a:pPr lvl="1"/>
            <a:r>
              <a:rPr lang="en-US" smtClean="0"/>
              <a:t>Task Activities</a:t>
            </a:r>
          </a:p>
          <a:p>
            <a:pPr lvl="1"/>
            <a:r>
              <a:rPr lang="en-US" smtClean="0"/>
              <a:t>User Activities</a:t>
            </a:r>
          </a:p>
          <a:p>
            <a:pPr lvl="1"/>
            <a:r>
              <a:rPr lang="en-US" smtClean="0"/>
              <a:t>Utility Activities</a:t>
            </a:r>
          </a:p>
          <a:p>
            <a:endParaRPr lang="en-US" smtClean="0"/>
          </a:p>
          <a:p>
            <a:r>
              <a:rPr lang="en-US" smtClean="0"/>
              <a:t>Base Workflow Foundation 4.5 &amp; </a:t>
            </a:r>
            <a:br>
              <a:rPr lang="en-US" smtClean="0"/>
            </a:br>
            <a:r>
              <a:rPr lang="en-US" smtClean="0"/>
              <a:t>Workflow Manager 1.0 Activities</a:t>
            </a:r>
          </a:p>
          <a:p>
            <a:endParaRPr lang="en-US" dirty="0"/>
          </a:p>
        </p:txBody>
      </p:sp>
      <p:graphicFrame>
        <p:nvGraphicFramePr>
          <p:cNvPr id="5" name="Diagram 4"/>
          <p:cNvGraphicFramePr/>
          <p:nvPr>
            <p:extLst/>
          </p:nvPr>
        </p:nvGraphicFramePr>
        <p:xfrm>
          <a:off x="7258445" y="1710188"/>
          <a:ext cx="4930380" cy="44946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13959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List Activities</a:t>
            </a:r>
            <a:endParaRPr lang="en-US" dirty="0"/>
          </a:p>
        </p:txBody>
      </p:sp>
      <p:sp>
        <p:nvSpPr>
          <p:cNvPr id="3" name="Text Placeholder 2"/>
          <p:cNvSpPr>
            <a:spLocks noGrp="1"/>
          </p:cNvSpPr>
          <p:nvPr>
            <p:ph type="body" sz="quarter" idx="11"/>
          </p:nvPr>
        </p:nvSpPr>
        <p:spPr/>
        <p:txBody>
          <a:bodyPr/>
          <a:lstStyle/>
          <a:p>
            <a:r>
              <a:rPr lang="en-US" dirty="0" smtClean="0"/>
              <a:t>Check In Item</a:t>
            </a:r>
          </a:p>
          <a:p>
            <a:r>
              <a:rPr lang="en-US" dirty="0" smtClean="0"/>
              <a:t>Check Out Item</a:t>
            </a:r>
          </a:p>
          <a:p>
            <a:r>
              <a:rPr lang="en-US" dirty="0" smtClean="0"/>
              <a:t>Copy Item</a:t>
            </a:r>
          </a:p>
          <a:p>
            <a:r>
              <a:rPr lang="en-US" dirty="0" smtClean="0"/>
              <a:t>Create List Item</a:t>
            </a:r>
          </a:p>
          <a:p>
            <a:r>
              <a:rPr lang="en-US" dirty="0" smtClean="0"/>
              <a:t>Delete List Item</a:t>
            </a:r>
          </a:p>
          <a:p>
            <a:r>
              <a:rPr lang="en-US" dirty="0" err="1" smtClean="0"/>
              <a:t>LookupSPList</a:t>
            </a:r>
            <a:endParaRPr lang="en-US" dirty="0" smtClean="0"/>
          </a:p>
          <a:p>
            <a:endParaRPr lang="en-US" dirty="0"/>
          </a:p>
        </p:txBody>
      </p:sp>
      <p:sp>
        <p:nvSpPr>
          <p:cNvPr id="5" name="Text Placeholder 4"/>
          <p:cNvSpPr>
            <a:spLocks noGrp="1"/>
          </p:cNvSpPr>
          <p:nvPr>
            <p:ph type="body" sz="quarter" idx="12"/>
          </p:nvPr>
        </p:nvSpPr>
        <p:spPr/>
        <p:txBody>
          <a:bodyPr/>
          <a:lstStyle/>
          <a:p>
            <a:r>
              <a:rPr lang="en-US" dirty="0" err="1"/>
              <a:t>LookupSPListItem</a:t>
            </a:r>
            <a:endParaRPr lang="en-US" dirty="0"/>
          </a:p>
          <a:p>
            <a:r>
              <a:rPr lang="en-US" dirty="0" err="1"/>
              <a:t>LookupSPListItemId</a:t>
            </a:r>
            <a:endParaRPr lang="en-US" dirty="0"/>
          </a:p>
          <a:p>
            <a:r>
              <a:rPr lang="en-US" dirty="0" err="1"/>
              <a:t>UndoCheckOutItem</a:t>
            </a:r>
            <a:endParaRPr lang="en-US" dirty="0"/>
          </a:p>
          <a:p>
            <a:r>
              <a:rPr lang="en-US" dirty="0" err="1"/>
              <a:t>UpdateListItem</a:t>
            </a:r>
            <a:endParaRPr lang="en-US" dirty="0"/>
          </a:p>
          <a:p>
            <a:r>
              <a:rPr lang="en-US" dirty="0" err="1"/>
              <a:t>WaitForFieldChange</a:t>
            </a:r>
            <a:endParaRPr lang="en-US" dirty="0"/>
          </a:p>
          <a:p>
            <a:r>
              <a:rPr lang="en-US" dirty="0" err="1"/>
              <a:t>WaitForItemEvent</a:t>
            </a:r>
            <a:endParaRPr lang="en-US" dirty="0"/>
          </a:p>
          <a:p>
            <a:endParaRPr lang="en-US" dirty="0"/>
          </a:p>
          <a:p>
            <a:endParaRPr lang="en-US" dirty="0"/>
          </a:p>
        </p:txBody>
      </p:sp>
    </p:spTree>
    <p:extLst>
      <p:ext uri="{BB962C8B-B14F-4D97-AF65-F5344CB8AC3E}">
        <p14:creationId xmlns:p14="http://schemas.microsoft.com/office/powerpoint/2010/main" val="34630954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2671000874"/>
              </p:ext>
            </p:extLst>
          </p:nvPr>
        </p:nvGraphicFramePr>
        <p:xfrm>
          <a:off x="438838" y="1244303"/>
          <a:ext cx="11225057" cy="4087289"/>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val="1253488153"/>
                    </a:ext>
                  </a:extLst>
                </a:gridCol>
              </a:tblGrid>
              <a:tr h="1047037">
                <a:tc>
                  <a:txBody>
                    <a:bodyPr/>
                    <a:lstStyle/>
                    <a:p>
                      <a:r>
                        <a:rPr lang="en-US" sz="2400" dirty="0" smtClean="0"/>
                        <a:t>Deep Dive into the Building Blocks and Services of the SharePoint Platform</a:t>
                      </a:r>
                      <a:endParaRPr lang="en-US" sz="2400" dirty="0"/>
                    </a:p>
                  </a:txBody>
                  <a:tcPr marL="91403" marR="91403" marT="45701" marB="45701" anchor="ctr"/>
                </a:tc>
                <a:extLst>
                  <a:ext uri="{0D108BD9-81ED-4DB2-BD59-A6C34878D82A}">
                    <a16:rowId xmlns:a16="http://schemas.microsoft.com/office/drawing/2014/main" val="829859176"/>
                  </a:ext>
                </a:extLst>
              </a:tr>
              <a:tr h="360260">
                <a:tc>
                  <a:txBody>
                    <a:bodyPr/>
                    <a:lstStyle/>
                    <a:p>
                      <a:r>
                        <a:rPr lang="en-US" sz="1800" b="1" dirty="0" smtClean="0"/>
                        <a:t>Module 1: Developing Advanced Workflow Scenarios in Office 365</a:t>
                      </a:r>
                      <a:endParaRPr lang="en-US" sz="1800" b="1" baseline="0" dirty="0" smtClean="0"/>
                    </a:p>
                  </a:txBody>
                  <a:tcPr marL="91403" marR="91403" marT="45701" marB="45701" anchor="ctr"/>
                </a:tc>
                <a:extLst>
                  <a:ext uri="{0D108BD9-81ED-4DB2-BD59-A6C34878D82A}">
                    <a16:rowId xmlns:a16="http://schemas.microsoft.com/office/drawing/2014/main" val="1946132611"/>
                  </a:ext>
                </a:extLst>
              </a:tr>
              <a:tr h="36026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SharePoint Lists for Data Storage</a:t>
                      </a:r>
                    </a:p>
                  </a:txBody>
                  <a:tcPr marL="91403" marR="91403" marT="45701" marB="45701" anchor="ctr"/>
                </a:tc>
                <a:extLst>
                  <a:ext uri="{0D108BD9-81ED-4DB2-BD59-A6C34878D82A}">
                    <a16:rowId xmlns:a16="http://schemas.microsoft.com/office/drawing/2014/main" val="3204002662"/>
                  </a:ext>
                </a:extLst>
              </a:tr>
              <a:tr h="387386">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3: </a:t>
                      </a:r>
                      <a:r>
                        <a:rPr lang="en-US" sz="1800" b="0" dirty="0" smtClean="0"/>
                        <a:t>Deep Dive into SharePoint Lists with REST APIs</a:t>
                      </a:r>
                    </a:p>
                  </a:txBody>
                  <a:tcPr marL="91403" marR="91403" marT="45701" marB="45701" anchor="ctr"/>
                </a:tc>
                <a:extLst>
                  <a:ext uri="{0D108BD9-81ED-4DB2-BD59-A6C34878D82A}">
                    <a16:rowId xmlns:a16="http://schemas.microsoft.com/office/drawing/2014/main" val="4266278162"/>
                  </a:ext>
                </a:extLst>
              </a:tr>
              <a:tr h="458534">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into SharePoint Lists with CSOM APIs</a:t>
                      </a:r>
                      <a:endParaRPr lang="en-US" sz="1800" b="1" dirty="0" smtClean="0"/>
                    </a:p>
                  </a:txBody>
                  <a:tcPr marL="91403" marR="91403" marT="45701" marB="45701" anchor="ctr"/>
                </a:tc>
                <a:extLst>
                  <a:ext uri="{0D108BD9-81ED-4DB2-BD59-A6C34878D82A}">
                    <a16:rowId xmlns:a16="http://schemas.microsoft.com/office/drawing/2014/main" val="10004"/>
                  </a:ext>
                </a:extLst>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SharePoint 2013 Remote Event Receivers</a:t>
                      </a:r>
                      <a:endParaRPr lang="en-US" sz="1800" b="0" dirty="0" smtClean="0"/>
                    </a:p>
                  </a:txBody>
                  <a:tcPr marL="91403" marR="91403" marT="45701" marB="45701" anchor="ctr"/>
                </a:tc>
                <a:extLst>
                  <a:ext uri="{0D108BD9-81ED-4DB2-BD59-A6C34878D82A}">
                    <a16:rowId xmlns:a16="http://schemas.microsoft.com/office/drawing/2014/main" val="10005"/>
                  </a:ext>
                </a:extLst>
              </a:tr>
              <a:tr h="304623">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Search Scenarios in Office 365</a:t>
                      </a:r>
                    </a:p>
                  </a:txBody>
                  <a:tcPr marL="91403" marR="91403" marT="45701" marB="45701" anchor="ctr"/>
                </a:tc>
                <a:extLst>
                  <a:ext uri="{0D108BD9-81ED-4DB2-BD59-A6C34878D82A}">
                    <a16:rowId xmlns:a16="http://schemas.microsoft.com/office/drawing/2014/main" val="10006"/>
                  </a:ext>
                </a:extLst>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Business Connectivity Services in Office 365</a:t>
                      </a:r>
                    </a:p>
                  </a:txBody>
                  <a:tcPr marL="91403" marR="91403" marT="45701" marB="45701" anchor="ctr"/>
                </a:tc>
                <a:extLst>
                  <a:ext uri="{0D108BD9-81ED-4DB2-BD59-A6C34878D82A}">
                    <a16:rowId xmlns:a16="http://schemas.microsoft.com/office/drawing/2014/main" val="10007"/>
                  </a:ext>
                </a:extLst>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8: Developing Advanced Taxonomy Scenarios in Office 365</a:t>
                      </a:r>
                    </a:p>
                  </a:txBody>
                  <a:tcPr marL="91403" marR="91403" marT="45701" marB="45701"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92301985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 User &amp; Utility Activities</a:t>
            </a:r>
            <a:endParaRPr lang="en-US" dirty="0"/>
          </a:p>
        </p:txBody>
      </p:sp>
      <p:sp>
        <p:nvSpPr>
          <p:cNvPr id="3" name="Text Placeholder 2"/>
          <p:cNvSpPr>
            <a:spLocks noGrp="1"/>
          </p:cNvSpPr>
          <p:nvPr>
            <p:ph type="body" sz="quarter" idx="11"/>
          </p:nvPr>
        </p:nvSpPr>
        <p:spPr/>
        <p:txBody>
          <a:bodyPr/>
          <a:lstStyle/>
          <a:p>
            <a:r>
              <a:rPr lang="en-US" dirty="0" smtClean="0"/>
              <a:t>Task:</a:t>
            </a:r>
          </a:p>
          <a:p>
            <a:pPr lvl="1"/>
            <a:r>
              <a:rPr lang="en-US" sz="2400" dirty="0" err="1" smtClean="0"/>
              <a:t>SingleTask</a:t>
            </a:r>
            <a:endParaRPr lang="en-US" sz="2400" dirty="0" smtClean="0"/>
          </a:p>
          <a:p>
            <a:pPr lvl="1"/>
            <a:r>
              <a:rPr lang="en-US" sz="2400" dirty="0" err="1" smtClean="0"/>
              <a:t>CompositeTask</a:t>
            </a:r>
            <a:endParaRPr lang="en-US" sz="2400" dirty="0" smtClean="0"/>
          </a:p>
          <a:p>
            <a:endParaRPr lang="en-US" dirty="0" smtClean="0"/>
          </a:p>
          <a:p>
            <a:r>
              <a:rPr lang="en-US" dirty="0" smtClean="0"/>
              <a:t>User Activities:</a:t>
            </a:r>
          </a:p>
          <a:p>
            <a:pPr lvl="1"/>
            <a:r>
              <a:rPr lang="en-US" sz="2400" dirty="0" err="1" smtClean="0"/>
              <a:t>LookupSPGroup</a:t>
            </a:r>
            <a:endParaRPr lang="en-US" sz="2400" dirty="0" smtClean="0"/>
          </a:p>
          <a:p>
            <a:pPr lvl="1"/>
            <a:r>
              <a:rPr lang="en-US" sz="2400" dirty="0" err="1" smtClean="0"/>
              <a:t>LookupSPGroupMembers</a:t>
            </a:r>
            <a:endParaRPr lang="en-US" sz="2400" dirty="0" smtClean="0"/>
          </a:p>
          <a:p>
            <a:pPr lvl="1"/>
            <a:r>
              <a:rPr lang="en-US" sz="2400" dirty="0" err="1" smtClean="0"/>
              <a:t>LookupSPPrincipal</a:t>
            </a:r>
            <a:endParaRPr lang="en-US" sz="2400" dirty="0" smtClean="0"/>
          </a:p>
          <a:p>
            <a:pPr lvl="1"/>
            <a:r>
              <a:rPr lang="en-US" sz="2400" dirty="0" err="1" smtClean="0"/>
              <a:t>LookupSPPrincipalId</a:t>
            </a:r>
            <a:endParaRPr lang="en-US" sz="2400" dirty="0" smtClean="0"/>
          </a:p>
          <a:p>
            <a:pPr lvl="1"/>
            <a:r>
              <a:rPr lang="en-US" sz="2400" dirty="0" err="1" smtClean="0"/>
              <a:t>LookupSpUser</a:t>
            </a:r>
            <a:endParaRPr lang="en-US" dirty="0" smtClean="0"/>
          </a:p>
          <a:p>
            <a:endParaRPr lang="en-US" dirty="0"/>
          </a:p>
        </p:txBody>
      </p:sp>
      <p:sp>
        <p:nvSpPr>
          <p:cNvPr id="5" name="Text Placeholder 4"/>
          <p:cNvSpPr>
            <a:spLocks noGrp="1"/>
          </p:cNvSpPr>
          <p:nvPr>
            <p:ph type="body" sz="quarter" idx="12"/>
          </p:nvPr>
        </p:nvSpPr>
        <p:spPr/>
        <p:txBody>
          <a:bodyPr/>
          <a:lstStyle/>
          <a:p>
            <a:r>
              <a:rPr lang="en-US" sz="4400" dirty="0"/>
              <a:t>Utility:</a:t>
            </a:r>
          </a:p>
          <a:p>
            <a:pPr lvl="1"/>
            <a:r>
              <a:rPr lang="en-US" sz="2400" dirty="0" err="1"/>
              <a:t>AppOnlySequence</a:t>
            </a:r>
            <a:endParaRPr lang="en-US" sz="2400" dirty="0"/>
          </a:p>
          <a:p>
            <a:pPr lvl="1"/>
            <a:r>
              <a:rPr lang="en-US" sz="2400" dirty="0" err="1"/>
              <a:t>DelayUntil</a:t>
            </a:r>
            <a:endParaRPr lang="en-US" sz="2400" dirty="0"/>
          </a:p>
          <a:p>
            <a:pPr lvl="1"/>
            <a:r>
              <a:rPr lang="en-US" sz="2400" dirty="0"/>
              <a:t>Email</a:t>
            </a:r>
          </a:p>
          <a:p>
            <a:pPr lvl="1"/>
            <a:r>
              <a:rPr lang="en-US" sz="2400" dirty="0" err="1"/>
              <a:t>LookupSPChoiceFieldIndex</a:t>
            </a:r>
            <a:endParaRPr lang="en-US" sz="2400" dirty="0"/>
          </a:p>
          <a:p>
            <a:pPr lvl="1"/>
            <a:r>
              <a:rPr lang="en-US" sz="2400" dirty="0" err="1"/>
              <a:t>TranslateDocument</a:t>
            </a:r>
            <a:endParaRPr lang="en-US" sz="2400" dirty="0"/>
          </a:p>
          <a:p>
            <a:pPr lvl="1"/>
            <a:r>
              <a:rPr lang="en-US" sz="2400" dirty="0" err="1"/>
              <a:t>WaitForCustomEvent</a:t>
            </a:r>
            <a:endParaRPr lang="en-US" sz="2400" dirty="0"/>
          </a:p>
          <a:p>
            <a:pPr lvl="1"/>
            <a:r>
              <a:rPr lang="en-US" sz="2400" dirty="0" err="1"/>
              <a:t>WriteToHistory</a:t>
            </a:r>
            <a:endParaRPr lang="en-US" sz="2400" dirty="0"/>
          </a:p>
          <a:p>
            <a:endParaRPr lang="en-US" sz="2599" dirty="0"/>
          </a:p>
          <a:p>
            <a:endParaRPr lang="en-US" dirty="0"/>
          </a:p>
        </p:txBody>
      </p:sp>
    </p:spTree>
    <p:extLst>
      <p:ext uri="{BB962C8B-B14F-4D97-AF65-F5344CB8AC3E}">
        <p14:creationId xmlns:p14="http://schemas.microsoft.com/office/powerpoint/2010/main" val="10436900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Workflow Foundation 4.5 Activities</a:t>
            </a:r>
            <a:endParaRPr lang="en-US" dirty="0"/>
          </a:p>
        </p:txBody>
      </p:sp>
      <p:sp>
        <p:nvSpPr>
          <p:cNvPr id="3" name="Text Placeholder 2"/>
          <p:cNvSpPr>
            <a:spLocks noGrp="1"/>
          </p:cNvSpPr>
          <p:nvPr>
            <p:ph type="body" sz="quarter" idx="11"/>
          </p:nvPr>
        </p:nvSpPr>
        <p:spPr/>
        <p:txBody>
          <a:bodyPr/>
          <a:lstStyle/>
          <a:p>
            <a:r>
              <a:rPr lang="en-US" dirty="0" err="1" smtClean="0"/>
              <a:t>WriteLine</a:t>
            </a:r>
            <a:endParaRPr lang="en-US" dirty="0" smtClean="0"/>
          </a:p>
          <a:p>
            <a:endParaRPr lang="en-US" dirty="0" smtClean="0"/>
          </a:p>
          <a:p>
            <a:r>
              <a:rPr lang="en-US" dirty="0" smtClean="0"/>
              <a:t>Control Flow:</a:t>
            </a:r>
          </a:p>
          <a:p>
            <a:pPr lvl="1"/>
            <a:r>
              <a:rPr lang="en-US" sz="2400" dirty="0" smtClean="0"/>
              <a:t>Sequence</a:t>
            </a:r>
          </a:p>
          <a:p>
            <a:pPr lvl="1"/>
            <a:r>
              <a:rPr lang="en-US" sz="2400" dirty="0" smtClean="0"/>
              <a:t>Flowchart</a:t>
            </a:r>
          </a:p>
          <a:p>
            <a:pPr lvl="1"/>
            <a:r>
              <a:rPr lang="en-US" sz="2400" dirty="0" err="1" smtClean="0"/>
              <a:t>StateMachine</a:t>
            </a:r>
            <a:endParaRPr lang="en-US" sz="2400" dirty="0" smtClean="0"/>
          </a:p>
        </p:txBody>
      </p:sp>
      <p:sp>
        <p:nvSpPr>
          <p:cNvPr id="4" name="Text Placeholder 3"/>
          <p:cNvSpPr>
            <a:spLocks noGrp="1"/>
          </p:cNvSpPr>
          <p:nvPr>
            <p:ph type="body" sz="quarter" idx="12"/>
          </p:nvPr>
        </p:nvSpPr>
        <p:spPr/>
        <p:txBody>
          <a:bodyPr/>
          <a:lstStyle/>
          <a:p>
            <a:r>
              <a:rPr lang="en-US" dirty="0"/>
              <a:t>Assign </a:t>
            </a:r>
            <a:endParaRPr lang="en-US" dirty="0" smtClean="0"/>
          </a:p>
          <a:p>
            <a:endParaRPr lang="en-US" dirty="0"/>
          </a:p>
          <a:p>
            <a:r>
              <a:rPr lang="en-US" dirty="0" smtClean="0"/>
              <a:t>Core Control:</a:t>
            </a:r>
            <a:endParaRPr lang="en-US" dirty="0"/>
          </a:p>
          <a:p>
            <a:pPr lvl="1"/>
            <a:r>
              <a:rPr lang="en-US" sz="2400" dirty="0"/>
              <a:t>If</a:t>
            </a:r>
          </a:p>
          <a:p>
            <a:pPr lvl="1"/>
            <a:r>
              <a:rPr lang="en-US" sz="2400" dirty="0" err="1"/>
              <a:t>ForEach</a:t>
            </a:r>
            <a:endParaRPr lang="en-US" sz="2400" dirty="0"/>
          </a:p>
          <a:p>
            <a:pPr lvl="1"/>
            <a:r>
              <a:rPr lang="en-US" sz="2400" dirty="0"/>
              <a:t>While</a:t>
            </a:r>
          </a:p>
          <a:p>
            <a:pPr lvl="1"/>
            <a:r>
              <a:rPr lang="en-US" sz="2400" dirty="0"/>
              <a:t>Pick</a:t>
            </a:r>
          </a:p>
          <a:p>
            <a:pPr lvl="1"/>
            <a:r>
              <a:rPr lang="en-US" sz="2400" dirty="0"/>
              <a:t>Parallel</a:t>
            </a:r>
          </a:p>
        </p:txBody>
      </p:sp>
    </p:spTree>
    <p:extLst>
      <p:ext uri="{BB962C8B-B14F-4D97-AF65-F5344CB8AC3E}">
        <p14:creationId xmlns:p14="http://schemas.microsoft.com/office/powerpoint/2010/main" val="1441226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Workflow Manager 1.0 Activities</a:t>
            </a:r>
            <a:endParaRPr lang="en-US" dirty="0"/>
          </a:p>
        </p:txBody>
      </p:sp>
      <p:sp>
        <p:nvSpPr>
          <p:cNvPr id="3" name="Text Placeholder 2"/>
          <p:cNvSpPr>
            <a:spLocks noGrp="1"/>
          </p:cNvSpPr>
          <p:nvPr>
            <p:ph type="body" sz="quarter" idx="11"/>
          </p:nvPr>
        </p:nvSpPr>
        <p:spPr/>
        <p:txBody>
          <a:bodyPr/>
          <a:lstStyle/>
          <a:p>
            <a:r>
              <a:rPr lang="en-US" dirty="0" smtClean="0"/>
              <a:t>Core Activities:</a:t>
            </a:r>
          </a:p>
          <a:p>
            <a:pPr lvl="1"/>
            <a:r>
              <a:rPr lang="en-US" dirty="0" err="1" smtClean="0"/>
              <a:t>SetUserStatus</a:t>
            </a:r>
            <a:endParaRPr lang="en-US" dirty="0" smtClean="0"/>
          </a:p>
          <a:p>
            <a:pPr lvl="1"/>
            <a:r>
              <a:rPr lang="en-US" dirty="0" err="1" smtClean="0"/>
              <a:t>GetConfigurationValue</a:t>
            </a:r>
            <a:endParaRPr lang="en-US" dirty="0"/>
          </a:p>
        </p:txBody>
      </p:sp>
      <p:sp>
        <p:nvSpPr>
          <p:cNvPr id="4" name="Text Placeholder 3"/>
          <p:cNvSpPr>
            <a:spLocks noGrp="1"/>
          </p:cNvSpPr>
          <p:nvPr>
            <p:ph type="body" sz="quarter" idx="12"/>
          </p:nvPr>
        </p:nvSpPr>
        <p:spPr/>
        <p:txBody>
          <a:bodyPr/>
          <a:lstStyle/>
          <a:p>
            <a:r>
              <a:rPr lang="en-US" dirty="0" smtClean="0"/>
              <a:t>Web Service Activities:</a:t>
            </a:r>
          </a:p>
          <a:p>
            <a:r>
              <a:rPr lang="en-US" sz="2000" dirty="0" err="1">
                <a:latin typeface="+mn-lt"/>
              </a:rPr>
              <a:t>HttpSend</a:t>
            </a:r>
            <a:endParaRPr lang="en-US" sz="2000" dirty="0">
              <a:latin typeface="+mn-lt"/>
            </a:endParaRPr>
          </a:p>
          <a:p>
            <a:r>
              <a:rPr lang="en-US" sz="2000" dirty="0" err="1">
                <a:latin typeface="+mn-lt"/>
              </a:rPr>
              <a:t>BuildDynamicValue</a:t>
            </a:r>
            <a:endParaRPr lang="en-US" sz="2000" dirty="0">
              <a:latin typeface="+mn-lt"/>
            </a:endParaRPr>
          </a:p>
          <a:p>
            <a:r>
              <a:rPr lang="en-US" sz="2000" dirty="0" err="1">
                <a:latin typeface="+mn-lt"/>
              </a:rPr>
              <a:t>ContainsDynamicValueProperty</a:t>
            </a:r>
            <a:endParaRPr lang="en-US" sz="2000" dirty="0">
              <a:latin typeface="+mn-lt"/>
            </a:endParaRPr>
          </a:p>
          <a:p>
            <a:r>
              <a:rPr lang="en-US" sz="2000" dirty="0" err="1">
                <a:latin typeface="+mn-lt"/>
              </a:rPr>
              <a:t>CopyDynamicValue</a:t>
            </a:r>
            <a:endParaRPr lang="en-US" sz="2000" dirty="0">
              <a:latin typeface="+mn-lt"/>
            </a:endParaRPr>
          </a:p>
          <a:p>
            <a:r>
              <a:rPr lang="en-US" sz="2000" dirty="0" err="1">
                <a:latin typeface="+mn-lt"/>
              </a:rPr>
              <a:t>CountDynamicValueItems</a:t>
            </a:r>
            <a:endParaRPr lang="en-US" sz="2000" dirty="0">
              <a:latin typeface="+mn-lt"/>
            </a:endParaRPr>
          </a:p>
          <a:p>
            <a:r>
              <a:rPr lang="en-US" sz="2000" dirty="0" err="1">
                <a:latin typeface="+mn-lt"/>
              </a:rPr>
              <a:t>CreateDynamicVlaue</a:t>
            </a:r>
            <a:endParaRPr lang="en-US" sz="2000" dirty="0">
              <a:latin typeface="+mn-lt"/>
            </a:endParaRPr>
          </a:p>
          <a:p>
            <a:r>
              <a:rPr lang="en-US" sz="2000" dirty="0" err="1">
                <a:latin typeface="+mn-lt"/>
              </a:rPr>
              <a:t>GetDynamicValueProperties</a:t>
            </a:r>
            <a:endParaRPr lang="en-US" sz="2000" dirty="0">
              <a:latin typeface="+mn-lt"/>
            </a:endParaRPr>
          </a:p>
          <a:p>
            <a:r>
              <a:rPr lang="en-US" sz="2000" dirty="0" err="1">
                <a:latin typeface="+mn-lt"/>
              </a:rPr>
              <a:t>GetODataProperties</a:t>
            </a:r>
            <a:endParaRPr lang="en-US" sz="2000" dirty="0">
              <a:latin typeface="+mn-lt"/>
            </a:endParaRPr>
          </a:p>
          <a:p>
            <a:r>
              <a:rPr lang="en-US" sz="2000" dirty="0" err="1">
                <a:latin typeface="+mn-lt"/>
              </a:rPr>
              <a:t>GetDynamicValueProperty</a:t>
            </a:r>
            <a:r>
              <a:rPr lang="en-US" sz="2000" dirty="0">
                <a:latin typeface="+mn-lt"/>
              </a:rPr>
              <a:t>&lt;T&gt;</a:t>
            </a:r>
          </a:p>
          <a:p>
            <a:r>
              <a:rPr lang="en-US" sz="2000" dirty="0" err="1">
                <a:latin typeface="+mn-lt"/>
              </a:rPr>
              <a:t>IsEmptyDynamicValue</a:t>
            </a:r>
            <a:endParaRPr lang="en-US" sz="2000" dirty="0">
              <a:latin typeface="+mn-lt"/>
            </a:endParaRPr>
          </a:p>
          <a:p>
            <a:r>
              <a:rPr lang="en-US" sz="2000" dirty="0" err="1">
                <a:latin typeface="+mn-lt"/>
              </a:rPr>
              <a:t>ParseDynamicValue</a:t>
            </a:r>
            <a:endParaRPr lang="en-US" sz="2000" dirty="0" smtClean="0">
              <a:latin typeface="+mn-lt"/>
            </a:endParaRPr>
          </a:p>
        </p:txBody>
      </p:sp>
    </p:spTree>
    <p:extLst>
      <p:ext uri="{BB962C8B-B14F-4D97-AF65-F5344CB8AC3E}">
        <p14:creationId xmlns:p14="http://schemas.microsoft.com/office/powerpoint/2010/main" val="32736468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Types of Workflows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054659577"/>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Three Types of Workflow Supported</a:t>
            </a:r>
            <a:endParaRPr lang="en-US" dirty="0"/>
          </a:p>
        </p:txBody>
      </p:sp>
      <p:sp>
        <p:nvSpPr>
          <p:cNvPr id="5" name="Text Placeholder 4"/>
          <p:cNvSpPr>
            <a:spLocks noGrp="1"/>
          </p:cNvSpPr>
          <p:nvPr>
            <p:ph type="body" sz="quarter" idx="10"/>
          </p:nvPr>
        </p:nvSpPr>
        <p:spPr/>
        <p:txBody>
          <a:bodyPr/>
          <a:lstStyle/>
          <a:p>
            <a:r>
              <a:rPr lang="en-US" smtClean="0"/>
              <a:t>Sequential</a:t>
            </a:r>
          </a:p>
          <a:p>
            <a:r>
              <a:rPr lang="en-US" smtClean="0"/>
              <a:t>Flowchart</a:t>
            </a:r>
          </a:p>
          <a:p>
            <a:r>
              <a:rPr lang="en-US" smtClean="0"/>
              <a:t>State machine</a:t>
            </a:r>
            <a:endParaRPr lang="en-US" dirty="0"/>
          </a:p>
        </p:txBody>
      </p:sp>
    </p:spTree>
    <p:extLst>
      <p:ext uri="{BB962C8B-B14F-4D97-AF65-F5344CB8AC3E}">
        <p14:creationId xmlns:p14="http://schemas.microsoft.com/office/powerpoint/2010/main" val="328757627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Sequential / Procedural Workflows</a:t>
            </a:r>
            <a:endParaRPr lang="en-US" dirty="0"/>
          </a:p>
        </p:txBody>
      </p:sp>
      <p:sp>
        <p:nvSpPr>
          <p:cNvPr id="3" name="Text Placeholder 2"/>
          <p:cNvSpPr>
            <a:spLocks noGrp="1"/>
          </p:cNvSpPr>
          <p:nvPr>
            <p:ph type="body" sz="quarter" idx="10"/>
          </p:nvPr>
        </p:nvSpPr>
        <p:spPr/>
        <p:txBody>
          <a:bodyPr/>
          <a:lstStyle/>
          <a:p>
            <a:r>
              <a:rPr lang="en-US" smtClean="0"/>
              <a:t>When working with a customer, this is always where </a:t>
            </a:r>
            <a:br>
              <a:rPr lang="en-US" smtClean="0"/>
            </a:br>
            <a:r>
              <a:rPr lang="en-US" smtClean="0"/>
              <a:t>they seem to start</a:t>
            </a:r>
          </a:p>
          <a:p>
            <a:endParaRPr lang="en-US" smtClean="0"/>
          </a:p>
          <a:p>
            <a:r>
              <a:rPr lang="en-US" smtClean="0"/>
              <a:t>Workflows have a prescribed linear path to follow</a:t>
            </a:r>
          </a:p>
          <a:p>
            <a:endParaRPr lang="en-US" smtClean="0"/>
          </a:p>
          <a:p>
            <a:r>
              <a:rPr lang="en-US" smtClean="0"/>
              <a:t>May / may not have loops &amp; branches</a:t>
            </a:r>
          </a:p>
          <a:p>
            <a:endParaRPr lang="en-US" dirty="0"/>
          </a:p>
        </p:txBody>
      </p:sp>
    </p:spTree>
    <p:extLst>
      <p:ext uri="{BB962C8B-B14F-4D97-AF65-F5344CB8AC3E}">
        <p14:creationId xmlns:p14="http://schemas.microsoft.com/office/powerpoint/2010/main" val="133065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Sequential Workflow Pros &amp; Cons</a:t>
            </a:r>
            <a:endParaRPr lang="en-US" dirty="0"/>
          </a:p>
        </p:txBody>
      </p:sp>
      <p:sp>
        <p:nvSpPr>
          <p:cNvPr id="3" name="Text Placeholder 2"/>
          <p:cNvSpPr>
            <a:spLocks noGrp="1"/>
          </p:cNvSpPr>
          <p:nvPr>
            <p:ph type="body" sz="quarter" idx="10"/>
          </p:nvPr>
        </p:nvSpPr>
        <p:spPr/>
        <p:txBody>
          <a:bodyPr/>
          <a:lstStyle/>
          <a:p>
            <a:r>
              <a:rPr lang="en-US" smtClean="0"/>
              <a:t>Pros (advantages)</a:t>
            </a:r>
          </a:p>
          <a:p>
            <a:pPr lvl="1"/>
            <a:r>
              <a:rPr lang="en-US" smtClean="0"/>
              <a:t>Simple to create</a:t>
            </a:r>
          </a:p>
          <a:p>
            <a:pPr lvl="1"/>
            <a:r>
              <a:rPr lang="en-US" smtClean="0"/>
              <a:t>Easily modeled using Visio</a:t>
            </a:r>
          </a:p>
          <a:p>
            <a:pPr lvl="1"/>
            <a:r>
              <a:rPr lang="en-US" smtClean="0"/>
              <a:t>Ideal for predetermined, ordered tasks that have a more systematic behavior</a:t>
            </a:r>
          </a:p>
          <a:p>
            <a:endParaRPr lang="en-US" smtClean="0"/>
          </a:p>
          <a:p>
            <a:r>
              <a:rPr lang="en-US" smtClean="0"/>
              <a:t>Cons (disadvantages)</a:t>
            </a:r>
          </a:p>
          <a:p>
            <a:pPr lvl="1"/>
            <a:r>
              <a:rPr lang="en-US" smtClean="0"/>
              <a:t>Limited in how complex they can get</a:t>
            </a:r>
          </a:p>
          <a:p>
            <a:pPr lvl="1"/>
            <a:r>
              <a:rPr lang="en-US" smtClean="0"/>
              <a:t>Not ideal for event driven, flexible or reactive processes</a:t>
            </a:r>
          </a:p>
          <a:p>
            <a:pPr lvl="1"/>
            <a:endParaRPr lang="en-US" dirty="0"/>
          </a:p>
        </p:txBody>
      </p:sp>
    </p:spTree>
    <p:extLst>
      <p:ext uri="{BB962C8B-B14F-4D97-AF65-F5344CB8AC3E}">
        <p14:creationId xmlns:p14="http://schemas.microsoft.com/office/powerpoint/2010/main" val="17149731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Flowchart Workflows</a:t>
            </a:r>
            <a:endParaRPr lang="en-US" dirty="0"/>
          </a:p>
        </p:txBody>
      </p:sp>
      <p:sp>
        <p:nvSpPr>
          <p:cNvPr id="3" name="Text Placeholder 2"/>
          <p:cNvSpPr>
            <a:spLocks noGrp="1"/>
          </p:cNvSpPr>
          <p:nvPr>
            <p:ph type="body" sz="quarter" idx="10"/>
          </p:nvPr>
        </p:nvSpPr>
        <p:spPr/>
        <p:txBody>
          <a:bodyPr/>
          <a:lstStyle/>
          <a:p>
            <a:r>
              <a:rPr lang="en-US" smtClean="0"/>
              <a:t>Flowchart</a:t>
            </a:r>
          </a:p>
          <a:p>
            <a:pPr lvl="1"/>
            <a:r>
              <a:rPr lang="en-US" smtClean="0"/>
              <a:t>Container activity for FlowDecision &amp; FlowSwitch activities</a:t>
            </a:r>
          </a:p>
          <a:p>
            <a:r>
              <a:rPr lang="en-US" smtClean="0"/>
              <a:t>FlowDecision</a:t>
            </a:r>
          </a:p>
          <a:p>
            <a:pPr lvl="1"/>
            <a:r>
              <a:rPr lang="en-US" smtClean="0"/>
              <a:t>Similar to a “If” statement – condition evaluates to TRUE or FALSE</a:t>
            </a:r>
          </a:p>
          <a:p>
            <a:r>
              <a:rPr lang="en-US" smtClean="0"/>
              <a:t>FlowSwitch</a:t>
            </a:r>
          </a:p>
          <a:p>
            <a:pPr lvl="1"/>
            <a:r>
              <a:rPr lang="en-US" smtClean="0"/>
              <a:t>Similar to a nested “If” or a “switch” statement in C#</a:t>
            </a:r>
          </a:p>
          <a:p>
            <a:pPr lvl="1"/>
            <a:r>
              <a:rPr lang="en-US" smtClean="0"/>
              <a:t>Multiple options based on a condition</a:t>
            </a:r>
          </a:p>
          <a:p>
            <a:r>
              <a:rPr lang="en-US" smtClean="0"/>
              <a:t>Flowchart workflows can live within sequential or state machine workflows… and even other flowchart workflows!</a:t>
            </a:r>
            <a:endParaRPr lang="en-US" dirty="0"/>
          </a:p>
        </p:txBody>
      </p:sp>
    </p:spTree>
    <p:extLst>
      <p:ext uri="{BB962C8B-B14F-4D97-AF65-F5344CB8AC3E}">
        <p14:creationId xmlns:p14="http://schemas.microsoft.com/office/powerpoint/2010/main" val="24384149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Flowchart Workflow Pros &amp; Cons</a:t>
            </a:r>
            <a:endParaRPr lang="en-US" dirty="0"/>
          </a:p>
        </p:txBody>
      </p:sp>
      <p:sp>
        <p:nvSpPr>
          <p:cNvPr id="3" name="Text Placeholder 2"/>
          <p:cNvSpPr>
            <a:spLocks noGrp="1"/>
          </p:cNvSpPr>
          <p:nvPr>
            <p:ph type="body" sz="quarter" idx="10"/>
          </p:nvPr>
        </p:nvSpPr>
        <p:spPr/>
        <p:txBody>
          <a:bodyPr/>
          <a:lstStyle/>
          <a:p>
            <a:r>
              <a:rPr lang="en-US" smtClean="0"/>
              <a:t>Pros (advantages)</a:t>
            </a:r>
          </a:p>
          <a:p>
            <a:pPr lvl="1"/>
            <a:r>
              <a:rPr lang="en-US" smtClean="0"/>
              <a:t>Adds flexibility for modeling decision processes</a:t>
            </a:r>
          </a:p>
          <a:p>
            <a:pPr lvl="1"/>
            <a:r>
              <a:rPr lang="en-US" smtClean="0"/>
              <a:t>Adds decision making modeling of a process without using loops of loops</a:t>
            </a:r>
          </a:p>
          <a:p>
            <a:endParaRPr lang="en-US" smtClean="0"/>
          </a:p>
          <a:p>
            <a:r>
              <a:rPr lang="en-US" smtClean="0"/>
              <a:t>Cons (disadvantages)</a:t>
            </a:r>
          </a:p>
          <a:p>
            <a:pPr lvl="1"/>
            <a:r>
              <a:rPr lang="en-US" smtClean="0"/>
              <a:t>Not ideal for event driven, flexible or more reactive behaviors</a:t>
            </a:r>
          </a:p>
          <a:p>
            <a:endParaRPr lang="en-US" dirty="0"/>
          </a:p>
        </p:txBody>
      </p:sp>
    </p:spTree>
    <p:extLst>
      <p:ext uri="{BB962C8B-B14F-4D97-AF65-F5344CB8AC3E}">
        <p14:creationId xmlns:p14="http://schemas.microsoft.com/office/powerpoint/2010/main" val="10252566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State Machine Workflows</a:t>
            </a:r>
            <a:endParaRPr lang="en-US" dirty="0"/>
          </a:p>
        </p:txBody>
      </p:sp>
      <p:sp>
        <p:nvSpPr>
          <p:cNvPr id="3" name="Text Placeholder 2"/>
          <p:cNvSpPr>
            <a:spLocks noGrp="1"/>
          </p:cNvSpPr>
          <p:nvPr>
            <p:ph type="body" sz="quarter" idx="10"/>
          </p:nvPr>
        </p:nvSpPr>
        <p:spPr/>
        <p:txBody>
          <a:bodyPr/>
          <a:lstStyle/>
          <a:p>
            <a:r>
              <a:rPr lang="en-US" smtClean="0"/>
              <a:t>Define different states of the business process</a:t>
            </a:r>
          </a:p>
          <a:p>
            <a:endParaRPr lang="en-US" smtClean="0"/>
          </a:p>
          <a:p>
            <a:r>
              <a:rPr lang="en-US" smtClean="0"/>
              <a:t>Define how you transition FROM one state TO another state</a:t>
            </a:r>
          </a:p>
          <a:p>
            <a:endParaRPr lang="en-US" smtClean="0"/>
          </a:p>
          <a:p>
            <a:r>
              <a:rPr lang="en-US" smtClean="0"/>
              <a:t>Can define multiple transitions from a single state to one or more states</a:t>
            </a:r>
          </a:p>
          <a:p>
            <a:endParaRPr lang="en-US" smtClean="0"/>
          </a:p>
          <a:p>
            <a:endParaRPr lang="en-US" dirty="0"/>
          </a:p>
        </p:txBody>
      </p:sp>
    </p:spTree>
    <p:extLst>
      <p:ext uri="{BB962C8B-B14F-4D97-AF65-F5344CB8AC3E}">
        <p14:creationId xmlns:p14="http://schemas.microsoft.com/office/powerpoint/2010/main" val="36733478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pPr defTabSz="896167">
              <a:lnSpc>
                <a:spcPct val="100000"/>
              </a:lnSpc>
              <a:spcBef>
                <a:spcPts val="0"/>
              </a:spcBef>
              <a:defRPr/>
            </a:pPr>
            <a:r>
              <a:rPr lang="en-US" sz="5293" dirty="0" smtClean="0"/>
              <a:t>Developing Advanced Workflow Scenarios in Office 365</a:t>
            </a:r>
            <a:endParaRPr lang="en-US" sz="5293"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2567374766"/>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State Machine Workflow Components</a:t>
            </a:r>
            <a:endParaRPr lang="en-US" dirty="0"/>
          </a:p>
        </p:txBody>
      </p:sp>
      <p:sp>
        <p:nvSpPr>
          <p:cNvPr id="3" name="Text Placeholder 2"/>
          <p:cNvSpPr>
            <a:spLocks noGrp="1"/>
          </p:cNvSpPr>
          <p:nvPr>
            <p:ph type="body" sz="quarter" idx="10"/>
          </p:nvPr>
        </p:nvSpPr>
        <p:spPr/>
        <p:txBody>
          <a:bodyPr/>
          <a:lstStyle/>
          <a:p>
            <a:r>
              <a:rPr lang="en-US" smtClean="0"/>
              <a:t>State Machine Activity</a:t>
            </a:r>
          </a:p>
          <a:p>
            <a:endParaRPr lang="en-US" smtClean="0"/>
          </a:p>
          <a:p>
            <a:r>
              <a:rPr lang="en-US" smtClean="0"/>
              <a:t>State Activity</a:t>
            </a:r>
          </a:p>
          <a:p>
            <a:endParaRPr lang="en-US" smtClean="0"/>
          </a:p>
          <a:p>
            <a:r>
              <a:rPr lang="en-US" smtClean="0"/>
              <a:t>Final State Activity</a:t>
            </a:r>
          </a:p>
          <a:p>
            <a:endParaRPr lang="en-US" smtClean="0"/>
          </a:p>
          <a:p>
            <a:r>
              <a:rPr lang="en-US" smtClean="0"/>
              <a:t>Transition</a:t>
            </a:r>
          </a:p>
          <a:p>
            <a:endParaRPr lang="en-US" dirty="0"/>
          </a:p>
        </p:txBody>
      </p:sp>
    </p:spTree>
    <p:extLst>
      <p:ext uri="{BB962C8B-B14F-4D97-AF65-F5344CB8AC3E}">
        <p14:creationId xmlns:p14="http://schemas.microsoft.com/office/powerpoint/2010/main" val="7811675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State &amp; Final State Activity</a:t>
            </a:r>
            <a:endParaRPr lang="en-US" dirty="0"/>
          </a:p>
        </p:txBody>
      </p:sp>
      <p:sp>
        <p:nvSpPr>
          <p:cNvPr id="3" name="Text Placeholder 2"/>
          <p:cNvSpPr>
            <a:spLocks noGrp="1"/>
          </p:cNvSpPr>
          <p:nvPr>
            <p:ph type="body" sz="quarter" idx="10"/>
          </p:nvPr>
        </p:nvSpPr>
        <p:spPr/>
        <p:txBody>
          <a:bodyPr/>
          <a:lstStyle/>
          <a:p>
            <a:r>
              <a:rPr lang="en-US" smtClean="0"/>
              <a:t>State Activity </a:t>
            </a:r>
          </a:p>
          <a:p>
            <a:pPr lvl="1"/>
            <a:r>
              <a:rPr lang="en-US" smtClean="0"/>
              <a:t>Entry Action</a:t>
            </a:r>
          </a:p>
          <a:p>
            <a:pPr lvl="1"/>
            <a:r>
              <a:rPr lang="en-US" smtClean="0"/>
              <a:t>Exit Action</a:t>
            </a:r>
          </a:p>
          <a:p>
            <a:endParaRPr lang="en-US" smtClean="0"/>
          </a:p>
          <a:p>
            <a:r>
              <a:rPr lang="en-US" smtClean="0"/>
              <a:t>Final State Activity </a:t>
            </a:r>
          </a:p>
          <a:p>
            <a:pPr lvl="1"/>
            <a:r>
              <a:rPr lang="en-US" smtClean="0"/>
              <a:t>Entry Action </a:t>
            </a:r>
          </a:p>
          <a:p>
            <a:endParaRPr lang="en-US" smtClean="0"/>
          </a:p>
          <a:p>
            <a:endParaRPr lang="en-US" dirty="0"/>
          </a:p>
        </p:txBody>
      </p:sp>
    </p:spTree>
    <p:extLst>
      <p:ext uri="{BB962C8B-B14F-4D97-AF65-F5344CB8AC3E}">
        <p14:creationId xmlns:p14="http://schemas.microsoft.com/office/powerpoint/2010/main" val="12848042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Transition </a:t>
            </a:r>
            <a:endParaRPr lang="en-US" dirty="0"/>
          </a:p>
        </p:txBody>
      </p:sp>
      <p:sp>
        <p:nvSpPr>
          <p:cNvPr id="3" name="Text Placeholder 2"/>
          <p:cNvSpPr>
            <a:spLocks noGrp="1"/>
          </p:cNvSpPr>
          <p:nvPr>
            <p:ph type="body" sz="quarter" idx="10"/>
          </p:nvPr>
        </p:nvSpPr>
        <p:spPr/>
        <p:txBody>
          <a:bodyPr/>
          <a:lstStyle/>
          <a:p>
            <a:r>
              <a:rPr lang="en-US" smtClean="0"/>
              <a:t>Trigger</a:t>
            </a:r>
          </a:p>
          <a:p>
            <a:endParaRPr lang="en-US" smtClean="0"/>
          </a:p>
          <a:p>
            <a:r>
              <a:rPr lang="en-US" smtClean="0"/>
              <a:t>Condition</a:t>
            </a:r>
          </a:p>
          <a:p>
            <a:endParaRPr lang="en-US" smtClean="0"/>
          </a:p>
          <a:p>
            <a:r>
              <a:rPr lang="en-US" smtClean="0"/>
              <a:t>Action</a:t>
            </a:r>
          </a:p>
          <a:p>
            <a:endParaRPr lang="en-US" dirty="0"/>
          </a:p>
        </p:txBody>
      </p:sp>
    </p:spTree>
    <p:extLst>
      <p:ext uri="{BB962C8B-B14F-4D97-AF65-F5344CB8AC3E}">
        <p14:creationId xmlns:p14="http://schemas.microsoft.com/office/powerpoint/2010/main" val="5179183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State Machine Workflow </a:t>
            </a:r>
            <a:r>
              <a:rPr lang="en-US" dirty="0"/>
              <a:t>Pros &amp; Cons</a:t>
            </a:r>
          </a:p>
        </p:txBody>
      </p:sp>
      <p:sp>
        <p:nvSpPr>
          <p:cNvPr id="3" name="Text Placeholder 2"/>
          <p:cNvSpPr>
            <a:spLocks noGrp="1"/>
          </p:cNvSpPr>
          <p:nvPr>
            <p:ph idx="1"/>
          </p:nvPr>
        </p:nvSpPr>
        <p:spPr/>
        <p:txBody>
          <a:bodyPr/>
          <a:lstStyle/>
          <a:p>
            <a:r>
              <a:rPr lang="en-US" dirty="0" smtClean="0"/>
              <a:t>Pros (advantages)</a:t>
            </a:r>
          </a:p>
          <a:p>
            <a:pPr lvl="1"/>
            <a:r>
              <a:rPr lang="en-US" dirty="0" smtClean="0"/>
              <a:t>Very flexible and easy to add a new condition to transition from </a:t>
            </a:r>
            <a:br>
              <a:rPr lang="en-US" dirty="0" smtClean="0"/>
            </a:br>
            <a:r>
              <a:rPr lang="en-US" dirty="0" smtClean="0"/>
              <a:t>one state to another</a:t>
            </a:r>
          </a:p>
          <a:p>
            <a:pPr lvl="1"/>
            <a:r>
              <a:rPr lang="en-US" dirty="0" smtClean="0"/>
              <a:t>Easily allows modeling real world business process</a:t>
            </a:r>
          </a:p>
          <a:p>
            <a:pPr lvl="1"/>
            <a:r>
              <a:rPr lang="en-US" dirty="0" smtClean="0"/>
              <a:t>Ideal when there’s human interaction or when the process needs </a:t>
            </a:r>
            <a:br>
              <a:rPr lang="en-US" dirty="0" smtClean="0"/>
            </a:br>
            <a:r>
              <a:rPr lang="en-US" dirty="0" smtClean="0"/>
              <a:t>to be more reactive</a:t>
            </a:r>
          </a:p>
          <a:p>
            <a:endParaRPr lang="en-US" dirty="0" smtClean="0"/>
          </a:p>
          <a:p>
            <a:r>
              <a:rPr lang="en-US" dirty="0" smtClean="0"/>
              <a:t>Cons (disadvantages)</a:t>
            </a:r>
          </a:p>
          <a:p>
            <a:pPr lvl="1"/>
            <a:r>
              <a:rPr lang="en-US" dirty="0" smtClean="0"/>
              <a:t>Can get complex quickly</a:t>
            </a:r>
          </a:p>
          <a:p>
            <a:pPr lvl="1"/>
            <a:r>
              <a:rPr lang="en-US" dirty="0" smtClean="0"/>
              <a:t>When troubleshooting, can be tedious to step through as you have to open a lot of states &amp; transitions to follow the process</a:t>
            </a:r>
          </a:p>
          <a:p>
            <a:pPr lvl="1"/>
            <a:r>
              <a:rPr lang="en-US" dirty="0" smtClean="0"/>
              <a:t>Not ideal for ordered steps, decisions or systematic processes</a:t>
            </a:r>
          </a:p>
          <a:p>
            <a:endParaRPr lang="en-US" dirty="0"/>
          </a:p>
        </p:txBody>
      </p:sp>
    </p:spTree>
    <p:extLst>
      <p:ext uri="{BB962C8B-B14F-4D97-AF65-F5344CB8AC3E}">
        <p14:creationId xmlns:p14="http://schemas.microsoft.com/office/powerpoint/2010/main" val="19759875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Calling Web Services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70293113"/>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Workflows &amp; Web Services</a:t>
            </a:r>
            <a:endParaRPr lang="en-US" dirty="0"/>
          </a:p>
        </p:txBody>
      </p:sp>
      <p:sp>
        <p:nvSpPr>
          <p:cNvPr id="3" name="Text Placeholder 2"/>
          <p:cNvSpPr>
            <a:spLocks noGrp="1"/>
          </p:cNvSpPr>
          <p:nvPr>
            <p:ph type="body" sz="quarter" idx="10"/>
          </p:nvPr>
        </p:nvSpPr>
        <p:spPr/>
        <p:txBody>
          <a:bodyPr/>
          <a:lstStyle/>
          <a:p>
            <a:r>
              <a:rPr lang="en-US" dirty="0" smtClean="0"/>
              <a:t>Use to replace custom business logic within workflows</a:t>
            </a:r>
          </a:p>
          <a:p>
            <a:r>
              <a:rPr lang="en-US" dirty="0" smtClean="0"/>
              <a:t>Request or post data to web service</a:t>
            </a:r>
          </a:p>
          <a:p>
            <a:r>
              <a:rPr lang="en-US" dirty="0" smtClean="0"/>
              <a:t>Processing of complex JSON responses</a:t>
            </a:r>
          </a:p>
          <a:p>
            <a:r>
              <a:rPr lang="en-US" dirty="0" err="1" smtClean="0"/>
              <a:t>DynamicValue</a:t>
            </a:r>
            <a:r>
              <a:rPr lang="en-US" dirty="0" smtClean="0"/>
              <a:t>: New Object Type</a:t>
            </a:r>
          </a:p>
          <a:p>
            <a:pPr lvl="1"/>
            <a:r>
              <a:rPr lang="en-US" dirty="0" smtClean="0"/>
              <a:t>Supports hierarchical structures</a:t>
            </a:r>
          </a:p>
          <a:p>
            <a:pPr lvl="1"/>
            <a:r>
              <a:rPr lang="en-US" dirty="0" smtClean="0"/>
              <a:t>Supports child objects</a:t>
            </a:r>
          </a:p>
          <a:p>
            <a:pPr lvl="1"/>
            <a:r>
              <a:rPr lang="en-US" dirty="0" smtClean="0"/>
              <a:t>Extract to another dynamic value variable</a:t>
            </a:r>
          </a:p>
          <a:p>
            <a:r>
              <a:rPr lang="en-US" dirty="0" smtClean="0"/>
              <a:t>Most SharePoint activities leverage this capability</a:t>
            </a:r>
          </a:p>
        </p:txBody>
      </p:sp>
    </p:spTree>
    <p:extLst>
      <p:ext uri="{BB962C8B-B14F-4D97-AF65-F5344CB8AC3E}">
        <p14:creationId xmlns:p14="http://schemas.microsoft.com/office/powerpoint/2010/main" val="17578562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 Web Services for Workflows</a:t>
            </a:r>
            <a:endParaRPr lang="en-US" dirty="0"/>
          </a:p>
        </p:txBody>
      </p:sp>
      <p:sp>
        <p:nvSpPr>
          <p:cNvPr id="3" name="Content Placeholder 2"/>
          <p:cNvSpPr>
            <a:spLocks noGrp="1"/>
          </p:cNvSpPr>
          <p:nvPr>
            <p:ph type="body" sz="quarter" idx="10"/>
          </p:nvPr>
        </p:nvSpPr>
        <p:spPr/>
        <p:txBody>
          <a:bodyPr/>
          <a:lstStyle/>
          <a:p>
            <a:r>
              <a:rPr lang="en-US" dirty="0" smtClean="0"/>
              <a:t>Recommended: Create OData Services</a:t>
            </a:r>
          </a:p>
          <a:p>
            <a:pPr lvl="1"/>
            <a:r>
              <a:rPr lang="en-US" dirty="0" smtClean="0"/>
              <a:t>WCF Data Services 5.*+</a:t>
            </a:r>
          </a:p>
          <a:p>
            <a:pPr lvl="1"/>
            <a:r>
              <a:rPr lang="en-US" dirty="0" smtClean="0"/>
              <a:t>OData services</a:t>
            </a:r>
          </a:p>
          <a:p>
            <a:pPr lvl="1"/>
            <a:r>
              <a:rPr lang="en-US" dirty="0" smtClean="0"/>
              <a:t>REST service</a:t>
            </a:r>
          </a:p>
          <a:p>
            <a:endParaRPr lang="en-US" dirty="0" smtClean="0"/>
          </a:p>
          <a:p>
            <a:r>
              <a:rPr lang="en-US" dirty="0" smtClean="0"/>
              <a:t>Securing Options</a:t>
            </a:r>
          </a:p>
          <a:p>
            <a:pPr lvl="1"/>
            <a:r>
              <a:rPr lang="en-US" dirty="0" smtClean="0"/>
              <a:t>Basic Authentication</a:t>
            </a:r>
          </a:p>
          <a:p>
            <a:pPr lvl="1"/>
            <a:r>
              <a:rPr lang="en-US" dirty="0" smtClean="0"/>
              <a:t>OAuth2 </a:t>
            </a:r>
            <a:endParaRPr lang="en-US" dirty="0"/>
          </a:p>
        </p:txBody>
      </p:sp>
    </p:spTree>
    <p:extLst>
      <p:ext uri="{BB962C8B-B14F-4D97-AF65-F5344CB8AC3E}">
        <p14:creationId xmlns:p14="http://schemas.microsoft.com/office/powerpoint/2010/main" val="1187427150"/>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Sequential Workflows &amp; Updating List Data With Web Services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986982908"/>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Tasks &amp; Forms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559933330"/>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Tasks</a:t>
            </a:r>
            <a:endParaRPr lang="en-US" dirty="0"/>
          </a:p>
        </p:txBody>
      </p:sp>
      <p:sp>
        <p:nvSpPr>
          <p:cNvPr id="3" name="Text Placeholder 2"/>
          <p:cNvSpPr>
            <a:spLocks noGrp="1"/>
          </p:cNvSpPr>
          <p:nvPr>
            <p:ph type="body" sz="quarter" idx="10"/>
          </p:nvPr>
        </p:nvSpPr>
        <p:spPr/>
        <p:txBody>
          <a:bodyPr/>
          <a:lstStyle/>
          <a:p>
            <a:r>
              <a:rPr lang="en-US" dirty="0" smtClean="0"/>
              <a:t>Adds human element to workflow in SharePoint</a:t>
            </a:r>
          </a:p>
          <a:p>
            <a:r>
              <a:rPr lang="en-US" dirty="0" smtClean="0"/>
              <a:t>Can be assigned to: person / group / multiple people</a:t>
            </a:r>
          </a:p>
          <a:p>
            <a:r>
              <a:rPr lang="en-US" dirty="0" smtClean="0"/>
              <a:t>Users receive email alert when task assigned to them</a:t>
            </a:r>
          </a:p>
          <a:p>
            <a:r>
              <a:rPr lang="en-US" dirty="0" smtClean="0"/>
              <a:t>Automatic reminder, due dates, overdue reminders &amp; reassignment of task after specified duration</a:t>
            </a:r>
          </a:p>
          <a:p>
            <a:r>
              <a:rPr lang="en-US" dirty="0" smtClean="0"/>
              <a:t>When creating association, associate a workflow task list to the definition</a:t>
            </a:r>
          </a:p>
          <a:p>
            <a:endParaRPr lang="en-US" dirty="0"/>
          </a:p>
        </p:txBody>
      </p:sp>
    </p:spTree>
    <p:extLst>
      <p:ext uri="{BB962C8B-B14F-4D97-AF65-F5344CB8AC3E}">
        <p14:creationId xmlns:p14="http://schemas.microsoft.com/office/powerpoint/2010/main" val="28079025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pPr>
              <a:spcBef>
                <a:spcPts val="2399"/>
              </a:spcBef>
            </a:pPr>
            <a:r>
              <a:rPr lang="en-US" dirty="0" smtClean="0">
                <a:gradFill>
                  <a:gsLst>
                    <a:gs pos="100000">
                      <a:schemeClr val="bg2"/>
                    </a:gs>
                    <a:gs pos="0">
                      <a:schemeClr val="bg2"/>
                    </a:gs>
                  </a:gsLst>
                  <a:lin ang="5400000" scaled="0"/>
                </a:gradFill>
              </a:rPr>
              <a:t>Intro</a:t>
            </a:r>
          </a:p>
          <a:p>
            <a:pPr>
              <a:spcBef>
                <a:spcPts val="2399"/>
              </a:spcBef>
            </a:pPr>
            <a:r>
              <a:rPr lang="en-US" dirty="0" smtClean="0">
                <a:gradFill>
                  <a:gsLst>
                    <a:gs pos="100000">
                      <a:schemeClr val="bg2"/>
                    </a:gs>
                    <a:gs pos="0">
                      <a:schemeClr val="bg2"/>
                    </a:gs>
                  </a:gsLst>
                  <a:lin ang="5400000" scaled="0"/>
                </a:gradFill>
              </a:rPr>
              <a:t>Workflow Authoring Tools</a:t>
            </a:r>
          </a:p>
          <a:p>
            <a:pPr>
              <a:spcBef>
                <a:spcPts val="2399"/>
              </a:spcBef>
            </a:pPr>
            <a:r>
              <a:rPr lang="en-US" dirty="0" smtClean="0">
                <a:gradFill>
                  <a:gsLst>
                    <a:gs pos="100000">
                      <a:schemeClr val="bg2"/>
                    </a:gs>
                    <a:gs pos="0">
                      <a:schemeClr val="bg2"/>
                    </a:gs>
                  </a:gsLst>
                  <a:lin ang="5400000" scaled="0"/>
                </a:gradFill>
              </a:rPr>
              <a:t>Activities &amp; Actions</a:t>
            </a:r>
          </a:p>
          <a:p>
            <a:pPr>
              <a:spcBef>
                <a:spcPts val="2399"/>
              </a:spcBef>
            </a:pPr>
            <a:r>
              <a:rPr lang="en-US" dirty="0" smtClean="0">
                <a:gradFill>
                  <a:gsLst>
                    <a:gs pos="100000">
                      <a:schemeClr val="bg2"/>
                    </a:gs>
                    <a:gs pos="0">
                      <a:schemeClr val="bg2"/>
                    </a:gs>
                  </a:gsLst>
                  <a:lin ang="5400000" scaled="0"/>
                </a:gradFill>
              </a:rPr>
              <a:t>Types of Workflows</a:t>
            </a:r>
          </a:p>
          <a:p>
            <a:pPr>
              <a:spcBef>
                <a:spcPts val="2399"/>
              </a:spcBef>
            </a:pPr>
            <a:r>
              <a:rPr lang="en-US" dirty="0" smtClean="0">
                <a:gradFill>
                  <a:gsLst>
                    <a:gs pos="100000">
                      <a:schemeClr val="bg2"/>
                    </a:gs>
                    <a:gs pos="0">
                      <a:schemeClr val="bg2"/>
                    </a:gs>
                  </a:gsLst>
                  <a:lin ang="5400000" scaled="0"/>
                </a:gradFill>
              </a:rPr>
              <a:t>Tasks &amp; Forms</a:t>
            </a:r>
          </a:p>
          <a:p>
            <a:pPr>
              <a:spcBef>
                <a:spcPts val="2399"/>
              </a:spcBef>
            </a:pPr>
            <a:r>
              <a:rPr lang="en-US" dirty="0" smtClean="0">
                <a:gradFill>
                  <a:gsLst>
                    <a:gs pos="100000">
                      <a:schemeClr val="bg2"/>
                    </a:gs>
                    <a:gs pos="0">
                      <a:schemeClr val="bg2"/>
                    </a:gs>
                  </a:gsLst>
                  <a:lin ang="5400000" scaled="0"/>
                </a:gradFill>
              </a:rPr>
              <a:t>Calling Web Services</a:t>
            </a:r>
          </a:p>
          <a:p>
            <a:pPr>
              <a:spcBef>
                <a:spcPts val="2399"/>
              </a:spcBef>
            </a:pPr>
            <a:r>
              <a:rPr lang="en-US" dirty="0" smtClean="0">
                <a:gradFill>
                  <a:gsLst>
                    <a:gs pos="100000">
                      <a:schemeClr val="bg2"/>
                    </a:gs>
                    <a:gs pos="0">
                      <a:schemeClr val="bg2"/>
                    </a:gs>
                  </a:gsLst>
                  <a:lin ang="5400000" scaled="0"/>
                </a:gradFill>
              </a:rPr>
              <a:t>Workflow Forms</a:t>
            </a:r>
            <a:endParaRPr lang="en-US" dirty="0">
              <a:gradFill>
                <a:gsLst>
                  <a:gs pos="100000">
                    <a:schemeClr val="bg2"/>
                  </a:gs>
                  <a:gs pos="0">
                    <a:schemeClr val="bg2"/>
                  </a:gs>
                </a:gsLst>
                <a:lin ang="5400000" scaled="0"/>
              </a:gradFill>
            </a:endParaRP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047627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Creating Custom Tasks</a:t>
            </a:r>
            <a:endParaRPr lang="en-US" dirty="0"/>
          </a:p>
        </p:txBody>
      </p:sp>
      <p:sp>
        <p:nvSpPr>
          <p:cNvPr id="3" name="Text Placeholder 2"/>
          <p:cNvSpPr>
            <a:spLocks noGrp="1"/>
          </p:cNvSpPr>
          <p:nvPr>
            <p:ph type="body" sz="quarter" idx="10"/>
          </p:nvPr>
        </p:nvSpPr>
        <p:spPr/>
        <p:txBody>
          <a:bodyPr/>
          <a:lstStyle/>
          <a:p>
            <a:r>
              <a:rPr lang="en-US" dirty="0" smtClean="0"/>
              <a:t>All OOTB tasks based on the content type - </a:t>
            </a:r>
            <a:r>
              <a:rPr lang="en-US" b="1" dirty="0" smtClean="0"/>
              <a:t>Workflow Task (SharePoint 2013)</a:t>
            </a:r>
          </a:p>
          <a:p>
            <a:endParaRPr lang="en-US" dirty="0" smtClean="0"/>
          </a:p>
          <a:p>
            <a:r>
              <a:rPr lang="en-US" dirty="0" smtClean="0"/>
              <a:t>Custom Tasks in SharePoint 2013</a:t>
            </a:r>
          </a:p>
          <a:p>
            <a:pPr lvl="1"/>
            <a:r>
              <a:rPr lang="en-US" dirty="0" smtClean="0"/>
              <a:t>Create custom content </a:t>
            </a:r>
            <a:r>
              <a:rPr lang="en-US" dirty="0"/>
              <a:t>t</a:t>
            </a:r>
            <a:r>
              <a:rPr lang="en-US" dirty="0" smtClean="0"/>
              <a:t>ype</a:t>
            </a:r>
          </a:p>
          <a:p>
            <a:pPr lvl="1"/>
            <a:r>
              <a:rPr lang="en-US" dirty="0" smtClean="0"/>
              <a:t>Don’t create </a:t>
            </a:r>
            <a:r>
              <a:rPr lang="en-US" dirty="0"/>
              <a:t>c</a:t>
            </a:r>
            <a:r>
              <a:rPr lang="en-US" dirty="0" smtClean="0"/>
              <a:t>ustom form</a:t>
            </a:r>
          </a:p>
          <a:p>
            <a:pPr lvl="1"/>
            <a:r>
              <a:rPr lang="en-US" dirty="0" smtClean="0"/>
              <a:t>In task activities, specify your </a:t>
            </a:r>
            <a:r>
              <a:rPr lang="en-US" dirty="0"/>
              <a:t>c</a:t>
            </a:r>
            <a:r>
              <a:rPr lang="en-US" dirty="0" smtClean="0"/>
              <a:t>ontent type</a:t>
            </a:r>
          </a:p>
          <a:p>
            <a:endParaRPr lang="en-US" dirty="0"/>
          </a:p>
        </p:txBody>
      </p:sp>
    </p:spTree>
    <p:extLst>
      <p:ext uri="{BB962C8B-B14F-4D97-AF65-F5344CB8AC3E}">
        <p14:creationId xmlns:p14="http://schemas.microsoft.com/office/powerpoint/2010/main" val="3256346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Task Content Type</a:t>
            </a:r>
            <a:endParaRPr lang="en-US" dirty="0"/>
          </a:p>
        </p:txBody>
      </p:sp>
      <p:sp>
        <p:nvSpPr>
          <p:cNvPr id="3" name="Text Placeholder 2"/>
          <p:cNvSpPr>
            <a:spLocks noGrp="1"/>
          </p:cNvSpPr>
          <p:nvPr>
            <p:ph type="body" sz="quarter" idx="10"/>
          </p:nvPr>
        </p:nvSpPr>
        <p:spPr/>
        <p:txBody>
          <a:bodyPr/>
          <a:lstStyle/>
          <a:p>
            <a:r>
              <a:rPr lang="en-US" dirty="0" smtClean="0"/>
              <a:t>Name: </a:t>
            </a:r>
          </a:p>
          <a:p>
            <a:pPr lvl="1"/>
            <a:r>
              <a:rPr lang="en-US" dirty="0" smtClean="0"/>
              <a:t>Workflow Task (SharePoint 2013)</a:t>
            </a:r>
          </a:p>
          <a:p>
            <a:r>
              <a:rPr lang="en-US" dirty="0" smtClean="0"/>
              <a:t>ID: </a:t>
            </a:r>
          </a:p>
          <a:p>
            <a:pPr lvl="1"/>
            <a:r>
              <a:rPr lang="en-US" dirty="0" smtClean="0"/>
              <a:t>0x0108003365C4474CAE8C42BCE396314E88E51F</a:t>
            </a:r>
          </a:p>
          <a:p>
            <a:r>
              <a:rPr lang="en-US" dirty="0" smtClean="0"/>
              <a:t>Adds two fields: </a:t>
            </a:r>
          </a:p>
          <a:p>
            <a:pPr lvl="1"/>
            <a:r>
              <a:rPr lang="en-US" dirty="0" smtClean="0"/>
              <a:t>Task Outcome – Approve / Reject</a:t>
            </a:r>
          </a:p>
          <a:p>
            <a:pPr lvl="1"/>
            <a:r>
              <a:rPr lang="en-US" dirty="0" smtClean="0"/>
              <a:t>Workflow instance ID</a:t>
            </a:r>
          </a:p>
          <a:p>
            <a:endParaRPr lang="en-US" dirty="0" smtClean="0"/>
          </a:p>
          <a:p>
            <a:endParaRPr lang="en-US" dirty="0"/>
          </a:p>
        </p:txBody>
      </p:sp>
    </p:spTree>
    <p:extLst>
      <p:ext uri="{BB962C8B-B14F-4D97-AF65-F5344CB8AC3E}">
        <p14:creationId xmlns:p14="http://schemas.microsoft.com/office/powerpoint/2010/main" val="31627277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Workflow CSOM</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411523928"/>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Workflow Services CSOM / JSOM</a:t>
            </a:r>
            <a:endParaRPr lang="en-US"/>
          </a:p>
        </p:txBody>
      </p:sp>
      <p:sp>
        <p:nvSpPr>
          <p:cNvPr id="3" name="Text Placeholder 2"/>
          <p:cNvSpPr>
            <a:spLocks noGrp="1"/>
          </p:cNvSpPr>
          <p:nvPr>
            <p:ph type="body" sz="quarter" idx="10"/>
          </p:nvPr>
        </p:nvSpPr>
        <p:spPr/>
        <p:txBody>
          <a:bodyPr/>
          <a:lstStyle/>
          <a:p>
            <a:r>
              <a:rPr lang="en-US" dirty="0" smtClean="0"/>
              <a:t>Available in both CSOM &amp; JSOM</a:t>
            </a:r>
          </a:p>
          <a:p>
            <a:endParaRPr lang="en-US" dirty="0" smtClean="0"/>
          </a:p>
          <a:p>
            <a:r>
              <a:rPr lang="en-US" dirty="0" smtClean="0"/>
              <a:t>Comprised of 5 components / services</a:t>
            </a:r>
          </a:p>
          <a:p>
            <a:pPr lvl="1"/>
            <a:r>
              <a:rPr lang="en-US" dirty="0" smtClean="0"/>
              <a:t>Workflow Service Manager</a:t>
            </a:r>
          </a:p>
          <a:p>
            <a:pPr lvl="1"/>
            <a:r>
              <a:rPr lang="en-US" dirty="0" smtClean="0"/>
              <a:t>Deployment Service</a:t>
            </a:r>
          </a:p>
          <a:p>
            <a:pPr lvl="1"/>
            <a:r>
              <a:rPr lang="en-US" dirty="0" smtClean="0"/>
              <a:t>Subscription Service</a:t>
            </a:r>
          </a:p>
          <a:p>
            <a:pPr lvl="1"/>
            <a:r>
              <a:rPr lang="en-US" dirty="0" smtClean="0"/>
              <a:t>Instance Service</a:t>
            </a:r>
          </a:p>
          <a:p>
            <a:pPr lvl="1"/>
            <a:r>
              <a:rPr lang="en-US" dirty="0" smtClean="0"/>
              <a:t>Interop Service</a:t>
            </a:r>
          </a:p>
          <a:p>
            <a:pPr lvl="1"/>
            <a:endParaRPr lang="en-US" dirty="0"/>
          </a:p>
          <a:p>
            <a:r>
              <a:rPr lang="en-US" dirty="0" smtClean="0"/>
              <a:t>Makes association &amp; initiation forms possible</a:t>
            </a:r>
            <a:endParaRPr lang="en-US" dirty="0"/>
          </a:p>
        </p:txBody>
      </p:sp>
    </p:spTree>
    <p:extLst>
      <p:ext uri="{BB962C8B-B14F-4D97-AF65-F5344CB8AC3E}">
        <p14:creationId xmlns:p14="http://schemas.microsoft.com/office/powerpoint/2010/main" val="39113618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Workflow Forms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07133624"/>
      </p:ext>
    </p:extLst>
  </p:cSld>
  <p:clrMapOvr>
    <a:masterClrMapping/>
  </p:clrMapOvr>
  <p:transition>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Forms in SharePoint 2013</a:t>
            </a:r>
            <a:endParaRPr lang="en-US" dirty="0"/>
          </a:p>
        </p:txBody>
      </p:sp>
      <p:sp>
        <p:nvSpPr>
          <p:cNvPr id="3" name="Text Placeholder 2"/>
          <p:cNvSpPr>
            <a:spLocks noGrp="1"/>
          </p:cNvSpPr>
          <p:nvPr>
            <p:ph type="body" sz="quarter" idx="10"/>
          </p:nvPr>
        </p:nvSpPr>
        <p:spPr/>
        <p:txBody>
          <a:bodyPr/>
          <a:lstStyle/>
          <a:p>
            <a:r>
              <a:rPr lang="en-US" sz="3600" dirty="0" smtClean="0"/>
              <a:t>All </a:t>
            </a:r>
            <a:r>
              <a:rPr lang="en-US" sz="3600" dirty="0"/>
              <a:t>f</a:t>
            </a:r>
            <a:r>
              <a:rPr lang="en-US" sz="3600" dirty="0" smtClean="0"/>
              <a:t>orms are ASP.NET / HTML pages</a:t>
            </a:r>
          </a:p>
          <a:p>
            <a:r>
              <a:rPr lang="en-US" sz="3600" dirty="0" smtClean="0"/>
              <a:t>Deployed using SharePoint solutions or SharePoint apps</a:t>
            </a:r>
          </a:p>
          <a:p>
            <a:r>
              <a:rPr lang="en-US" sz="3600" dirty="0" smtClean="0"/>
              <a:t>Forms communicate with SharePoint via CSOM </a:t>
            </a:r>
          </a:p>
          <a:p>
            <a:r>
              <a:rPr lang="en-US" sz="3600" dirty="0" smtClean="0"/>
              <a:t>Visual Studio includes templates for association </a:t>
            </a:r>
            <a:br>
              <a:rPr lang="en-US" sz="3600" dirty="0" smtClean="0"/>
            </a:br>
            <a:r>
              <a:rPr lang="en-US" sz="3600" dirty="0" smtClean="0"/>
              <a:t>and initiation forms</a:t>
            </a:r>
          </a:p>
          <a:p>
            <a:r>
              <a:rPr lang="en-US" sz="3600" dirty="0" smtClean="0"/>
              <a:t>No custom task forms – use custom task content types &amp; CSR for customized presentation</a:t>
            </a:r>
          </a:p>
        </p:txBody>
      </p:sp>
    </p:spTree>
    <p:extLst>
      <p:ext uri="{BB962C8B-B14F-4D97-AF65-F5344CB8AC3E}">
        <p14:creationId xmlns:p14="http://schemas.microsoft.com/office/powerpoint/2010/main" val="26980088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Association Forms</a:t>
            </a:r>
            <a:endParaRPr lang="en-US" dirty="0"/>
          </a:p>
        </p:txBody>
      </p:sp>
      <p:sp>
        <p:nvSpPr>
          <p:cNvPr id="3" name="Text Placeholder 2"/>
          <p:cNvSpPr>
            <a:spLocks noGrp="1"/>
          </p:cNvSpPr>
          <p:nvPr>
            <p:ph idx="1"/>
          </p:nvPr>
        </p:nvSpPr>
        <p:spPr/>
        <p:txBody>
          <a:bodyPr/>
          <a:lstStyle/>
          <a:p>
            <a:r>
              <a:rPr lang="en-US" dirty="0" smtClean="0"/>
              <a:t>Shown </a:t>
            </a:r>
            <a:r>
              <a:rPr lang="en-US" dirty="0"/>
              <a:t>a</a:t>
            </a:r>
            <a:r>
              <a:rPr lang="en-US" dirty="0" smtClean="0"/>
              <a:t>fter the SharePoint association form</a:t>
            </a:r>
          </a:p>
          <a:p>
            <a:endParaRPr lang="en-US" dirty="0" smtClean="0"/>
          </a:p>
          <a:p>
            <a:r>
              <a:rPr lang="en-US" dirty="0" smtClean="0"/>
              <a:t>Responsible for creating workflow history &amp; task list (if indicated) &amp; the workflow association</a:t>
            </a:r>
            <a:endParaRPr lang="en-US" dirty="0"/>
          </a:p>
          <a:p>
            <a:endParaRPr lang="en-US" dirty="0" smtClean="0"/>
          </a:p>
          <a:p>
            <a:r>
              <a:rPr lang="en-US" dirty="0" smtClean="0"/>
              <a:t>Common Uses:</a:t>
            </a:r>
          </a:p>
          <a:p>
            <a:pPr lvl="1"/>
            <a:r>
              <a:rPr lang="en-US" dirty="0" smtClean="0"/>
              <a:t>Collecting configuration information</a:t>
            </a:r>
          </a:p>
          <a:p>
            <a:pPr lvl="1"/>
            <a:r>
              <a:rPr lang="en-US" dirty="0" smtClean="0"/>
              <a:t>Collecting default values in initiation forms</a:t>
            </a:r>
          </a:p>
          <a:p>
            <a:pPr lvl="1"/>
            <a:endParaRPr lang="en-US" dirty="0"/>
          </a:p>
        </p:txBody>
      </p:sp>
    </p:spTree>
    <p:extLst>
      <p:ext uri="{BB962C8B-B14F-4D97-AF65-F5344CB8AC3E}">
        <p14:creationId xmlns:p14="http://schemas.microsoft.com/office/powerpoint/2010/main" val="39143862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Initiation Forms</a:t>
            </a:r>
            <a:endParaRPr lang="en-US" dirty="0"/>
          </a:p>
        </p:txBody>
      </p:sp>
      <p:sp>
        <p:nvSpPr>
          <p:cNvPr id="3" name="Text Placeholder 2"/>
          <p:cNvSpPr>
            <a:spLocks noGrp="1"/>
          </p:cNvSpPr>
          <p:nvPr>
            <p:ph idx="1"/>
          </p:nvPr>
        </p:nvSpPr>
        <p:spPr/>
        <p:txBody>
          <a:bodyPr/>
          <a:lstStyle/>
          <a:p>
            <a:r>
              <a:rPr lang="en-US" dirty="0" smtClean="0"/>
              <a:t>Shown when a workflow is manually started</a:t>
            </a:r>
          </a:p>
          <a:p>
            <a:endParaRPr lang="en-US" dirty="0" smtClean="0"/>
          </a:p>
          <a:p>
            <a:r>
              <a:rPr lang="en-US" dirty="0" smtClean="0"/>
              <a:t>Auto-start workflows skip the initiation form</a:t>
            </a:r>
          </a:p>
          <a:p>
            <a:endParaRPr lang="en-US" dirty="0" smtClean="0"/>
          </a:p>
          <a:p>
            <a:r>
              <a:rPr lang="en-US" dirty="0" smtClean="0"/>
              <a:t>Common uses:</a:t>
            </a:r>
          </a:p>
          <a:p>
            <a:pPr lvl="1"/>
            <a:r>
              <a:rPr lang="en-US" dirty="0" smtClean="0"/>
              <a:t>Collect workflow instance-specific configuration data</a:t>
            </a:r>
          </a:p>
          <a:p>
            <a:pPr lvl="1"/>
            <a:r>
              <a:rPr lang="en-US" dirty="0" smtClean="0"/>
              <a:t>Collect special messages to Include </a:t>
            </a:r>
            <a:r>
              <a:rPr lang="en-US" smtClean="0"/>
              <a:t>in tasks </a:t>
            </a:r>
            <a:r>
              <a:rPr lang="en-US" dirty="0" smtClean="0"/>
              <a:t>/ email notifications</a:t>
            </a:r>
          </a:p>
          <a:p>
            <a:endParaRPr lang="en-US" dirty="0"/>
          </a:p>
        </p:txBody>
      </p:sp>
    </p:spTree>
    <p:extLst>
      <p:ext uri="{BB962C8B-B14F-4D97-AF65-F5344CB8AC3E}">
        <p14:creationId xmlns:p14="http://schemas.microsoft.com/office/powerpoint/2010/main" val="32793175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State Machines, Forms &amp; Tasks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129237965"/>
      </p:ext>
    </p:extLst>
  </p:cSld>
  <p:clrMapOvr>
    <a:masterClrMapping/>
  </p:clrMapOvr>
  <p:transition>
    <p:fad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Resources</a:t>
            </a:r>
            <a:endParaRPr lang="en-US" dirty="0"/>
          </a:p>
        </p:txBody>
      </p:sp>
      <p:sp>
        <p:nvSpPr>
          <p:cNvPr id="9" name="Subtitle 4"/>
          <p:cNvSpPr>
            <a:spLocks noGrp="1"/>
          </p:cNvSpPr>
          <p:nvPr>
            <p:ph type="subTitle" idx="1"/>
          </p:nvPr>
        </p:nvSpPr>
        <p:spPr/>
        <p:txBody>
          <a:bodyPr/>
          <a:lstStyle/>
          <a:p>
            <a:pPr lvl="0"/>
            <a:r>
              <a:rPr lang="en-US" sz="2744" dirty="0" smtClean="0"/>
              <a:t>Office 365 Development Overview</a:t>
            </a:r>
            <a:endParaRPr lang="en-US" dirty="0"/>
          </a:p>
        </p:txBody>
      </p:sp>
    </p:spTree>
    <p:extLst>
      <p:ext uri="{BB962C8B-B14F-4D97-AF65-F5344CB8AC3E}">
        <p14:creationId xmlns:p14="http://schemas.microsoft.com/office/powerpoint/2010/main" val="1079878577"/>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737306887"/>
      </p:ext>
    </p:extLst>
  </p:cSld>
  <p:clrMapOvr>
    <a:masterClrMapping/>
  </p:clrMapOvr>
  <p:transition>
    <p:fade/>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50322"/>
            <a:ext cx="12188825" cy="968247"/>
          </a:xfrm>
          <a:prstGeom prst="rect">
            <a:avLst/>
          </a:prstGeom>
          <a:noFill/>
        </p:spPr>
        <p:txBody>
          <a:bodyPr wrap="square" lIns="179213" tIns="143370" rIns="179213" bIns="143370" rtlCol="0">
            <a:spAutoFit/>
          </a:bodyPr>
          <a:lstStyle/>
          <a:p>
            <a:pPr algn="ctr" defTabSz="914005">
              <a:lnSpc>
                <a:spcPct val="90000"/>
              </a:lnSpc>
              <a:spcAft>
                <a:spcPts val="588"/>
              </a:spcAft>
            </a:pPr>
            <a:r>
              <a:rPr lang="en-US" sz="4901" dirty="0">
                <a:gradFill>
                  <a:gsLst>
                    <a:gs pos="2917">
                      <a:srgbClr val="FFFFFF"/>
                    </a:gs>
                    <a:gs pos="30000">
                      <a:srgbClr val="FFFFFF"/>
                    </a:gs>
                  </a:gsLst>
                  <a:lin ang="5400000" scaled="0"/>
                </a:gradFill>
              </a:rPr>
              <a:t>dev.Office.com</a:t>
            </a:r>
          </a:p>
        </p:txBody>
      </p:sp>
      <p:sp>
        <p:nvSpPr>
          <p:cNvPr id="9" name="Text Placeholder 8"/>
          <p:cNvSpPr>
            <a:spLocks noGrp="1"/>
          </p:cNvSpPr>
          <p:nvPr>
            <p:ph type="body" sz="quarter" idx="10"/>
          </p:nvPr>
        </p:nvSpPr>
        <p:spPr/>
        <p:txBody>
          <a:bodyPr/>
          <a:lstStyle/>
          <a:p>
            <a:pPr>
              <a:spcAft>
                <a:spcPts val="588"/>
              </a:spcAft>
            </a:pPr>
            <a:r>
              <a:rPr lang="en-US" dirty="0">
                <a:gradFill>
                  <a:gsLst>
                    <a:gs pos="2917">
                      <a:schemeClr val="tx1"/>
                    </a:gs>
                    <a:gs pos="30000">
                      <a:schemeClr val="tx1"/>
                    </a:gs>
                  </a:gsLst>
                  <a:lin ang="5400000" scaled="0"/>
                </a:gradFill>
              </a:rPr>
              <a:t>Opportunity</a:t>
            </a:r>
          </a:p>
          <a:p>
            <a:pPr>
              <a:spcAft>
                <a:spcPts val="588"/>
              </a:spcAft>
            </a:pPr>
            <a:r>
              <a:rPr lang="en-US" dirty="0">
                <a:gradFill>
                  <a:gsLst>
                    <a:gs pos="2917">
                      <a:schemeClr val="tx1"/>
                    </a:gs>
                    <a:gs pos="30000">
                      <a:schemeClr val="tx1"/>
                    </a:gs>
                  </a:gsLst>
                  <a:lin ang="5400000" scaled="0"/>
                </a:gradFill>
              </a:rPr>
              <a:t>Build</a:t>
            </a:r>
          </a:p>
          <a:p>
            <a:pPr>
              <a:spcAft>
                <a:spcPts val="588"/>
              </a:spcAft>
            </a:pPr>
            <a:r>
              <a:rPr lang="en-US" dirty="0">
                <a:gradFill>
                  <a:gsLst>
                    <a:gs pos="2917">
                      <a:schemeClr val="tx1"/>
                    </a:gs>
                    <a:gs pos="30000">
                      <a:schemeClr val="tx1"/>
                    </a:gs>
                  </a:gsLst>
                  <a:lin ang="5400000" scaled="0"/>
                </a:gradFill>
              </a:rPr>
              <a:t>Transform</a:t>
            </a:r>
          </a:p>
          <a:p>
            <a:pPr>
              <a:spcAft>
                <a:spcPts val="588"/>
              </a:spcAft>
            </a:pPr>
            <a:r>
              <a:rPr lang="en-US" dirty="0">
                <a:gradFill>
                  <a:gsLst>
                    <a:gs pos="2917">
                      <a:schemeClr val="tx1"/>
                    </a:gs>
                    <a:gs pos="30000">
                      <a:schemeClr val="tx1"/>
                    </a:gs>
                  </a:gsLst>
                  <a:lin ang="5400000" scaled="0"/>
                </a:gradFill>
              </a:rPr>
              <a:t>Code Samples</a:t>
            </a:r>
          </a:p>
          <a:p>
            <a:pPr>
              <a:spcAft>
                <a:spcPts val="588"/>
              </a:spcAft>
            </a:pPr>
            <a:r>
              <a:rPr lang="en-US" dirty="0">
                <a:gradFill>
                  <a:gsLst>
                    <a:gs pos="2917">
                      <a:schemeClr val="tx1"/>
                    </a:gs>
                    <a:gs pos="30000">
                      <a:schemeClr val="tx1"/>
                    </a:gs>
                  </a:gsLst>
                  <a:lin ang="5400000" scaled="0"/>
                </a:gradFill>
              </a:rPr>
              <a:t>Patterns &amp; Practices</a:t>
            </a:r>
          </a:p>
          <a:p>
            <a:pPr>
              <a:spcAft>
                <a:spcPts val="588"/>
              </a:spcAft>
            </a:pPr>
            <a:r>
              <a:rPr lang="en-US" dirty="0">
                <a:gradFill>
                  <a:gsLst>
                    <a:gs pos="2917">
                      <a:schemeClr val="tx1"/>
                    </a:gs>
                    <a:gs pos="30000">
                      <a:schemeClr val="tx1"/>
                    </a:gs>
                  </a:gsLst>
                  <a:lin ang="5400000" scaled="0"/>
                </a:gradFill>
              </a:rPr>
              <a:t>API Reference</a:t>
            </a:r>
          </a:p>
          <a:p>
            <a:pPr>
              <a:spcAft>
                <a:spcPts val="588"/>
              </a:spcAft>
            </a:pPr>
            <a:r>
              <a:rPr lang="en-US" dirty="0">
                <a:gradFill>
                  <a:gsLst>
                    <a:gs pos="2917">
                      <a:schemeClr val="tx1"/>
                    </a:gs>
                    <a:gs pos="30000">
                      <a:schemeClr val="tx1"/>
                    </a:gs>
                  </a:gsLst>
                  <a:lin ang="5400000" scaled="0"/>
                </a:gradFill>
              </a:rPr>
              <a:t>Community</a:t>
            </a:r>
          </a:p>
          <a:p>
            <a:pPr>
              <a:spcAft>
                <a:spcPts val="588"/>
              </a:spcAft>
            </a:pPr>
            <a:endParaRPr lang="en-US" dirty="0">
              <a:gradFill>
                <a:gsLst>
                  <a:gs pos="2917">
                    <a:schemeClr val="tx1"/>
                  </a:gs>
                  <a:gs pos="30000">
                    <a:schemeClr val="tx1"/>
                  </a:gs>
                </a:gsLst>
                <a:lin ang="5400000" scaled="0"/>
              </a:gradFill>
            </a:endParaRPr>
          </a:p>
          <a:p>
            <a:endParaRPr lang="en-US" dirty="0"/>
          </a:p>
        </p:txBody>
      </p:sp>
      <p:sp>
        <p:nvSpPr>
          <p:cNvPr id="8" name="Title 7"/>
          <p:cNvSpPr>
            <a:spLocks noGrp="1"/>
          </p:cNvSpPr>
          <p:nvPr>
            <p:ph type="title"/>
          </p:nvPr>
        </p:nvSpPr>
        <p:spPr/>
        <p:txBody>
          <a:bodyPr/>
          <a:lstStyle/>
          <a:p>
            <a:r>
              <a:rPr lang="en-US" dirty="0" smtClean="0"/>
              <a:t>Office 365 Developer Center</a:t>
            </a:r>
            <a:endParaRPr lang="en-US"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1364" r="11243"/>
          <a:stretch/>
        </p:blipFill>
        <p:spPr>
          <a:xfrm>
            <a:off x="4824663" y="1196847"/>
            <a:ext cx="7784432" cy="4861210"/>
          </a:xfrm>
          <a:prstGeom prst="rect">
            <a:avLst/>
          </a:prstGeom>
        </p:spPr>
      </p:pic>
    </p:spTree>
    <p:extLst>
      <p:ext uri="{BB962C8B-B14F-4D97-AF65-F5344CB8AC3E}">
        <p14:creationId xmlns:p14="http://schemas.microsoft.com/office/powerpoint/2010/main" val="2387492816"/>
      </p:ext>
    </p:extLst>
  </p:cSld>
  <p:clrMapOvr>
    <a:masterClrMapping/>
  </p:clrMapOvr>
  <p:transition spd="slow">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5018994" y="1541058"/>
            <a:ext cx="6631743" cy="14616622"/>
          </a:xfrm>
          <a:prstGeom prst="rect">
            <a:avLst/>
          </a:prstGeom>
        </p:spPr>
      </p:pic>
      <p:sp>
        <p:nvSpPr>
          <p:cNvPr id="2" name="Title 1"/>
          <p:cNvSpPr>
            <a:spLocks noGrp="1"/>
          </p:cNvSpPr>
          <p:nvPr>
            <p:ph type="title"/>
          </p:nvPr>
        </p:nvSpPr>
        <p:spPr/>
        <p:txBody>
          <a:bodyPr/>
          <a:lstStyle/>
          <a:p>
            <a:r>
              <a:rPr lang="en-US" dirty="0" smtClean="0"/>
              <a:t>Office Blogs</a:t>
            </a:r>
            <a:endParaRPr lang="en-US" dirty="0"/>
          </a:p>
        </p:txBody>
      </p:sp>
      <p:sp>
        <p:nvSpPr>
          <p:cNvPr id="4" name="Text Placeholder 3"/>
          <p:cNvSpPr>
            <a:spLocks noGrp="1"/>
          </p:cNvSpPr>
          <p:nvPr>
            <p:ph type="body" sz="quarter" idx="10"/>
          </p:nvPr>
        </p:nvSpPr>
        <p:spPr/>
        <p:txBody>
          <a:bodyPr/>
          <a:lstStyle/>
          <a:p>
            <a:pPr>
              <a:spcAft>
                <a:spcPts val="588"/>
              </a:spcAft>
            </a:pPr>
            <a:r>
              <a:rPr lang="en-US" dirty="0">
                <a:gradFill>
                  <a:gsLst>
                    <a:gs pos="2917">
                      <a:schemeClr val="tx1"/>
                    </a:gs>
                    <a:gs pos="30000">
                      <a:schemeClr val="tx1"/>
                    </a:gs>
                  </a:gsLst>
                  <a:lin ang="5400000" scaled="0"/>
                </a:gradFill>
              </a:rPr>
              <a:t>Office 365 news</a:t>
            </a:r>
          </a:p>
          <a:p>
            <a:pPr>
              <a:spcAft>
                <a:spcPts val="588"/>
              </a:spcAft>
            </a:pPr>
            <a:r>
              <a:rPr lang="en-US" dirty="0">
                <a:gradFill>
                  <a:gsLst>
                    <a:gs pos="2917">
                      <a:schemeClr val="tx1"/>
                    </a:gs>
                    <a:gs pos="30000">
                      <a:schemeClr val="tx1"/>
                    </a:gs>
                  </a:gsLst>
                  <a:lin ang="5400000" scaled="0"/>
                </a:gradFill>
              </a:rPr>
              <a:t>Dev announcements</a:t>
            </a:r>
          </a:p>
          <a:p>
            <a:pPr>
              <a:spcAft>
                <a:spcPts val="588"/>
              </a:spcAft>
            </a:pPr>
            <a:r>
              <a:rPr lang="en-US" dirty="0">
                <a:gradFill>
                  <a:gsLst>
                    <a:gs pos="2917">
                      <a:schemeClr val="tx1"/>
                    </a:gs>
                    <a:gs pos="30000">
                      <a:schemeClr val="tx1"/>
                    </a:gs>
                  </a:gsLst>
                  <a:lin ang="5400000" scaled="0"/>
                </a:gradFill>
              </a:rPr>
              <a:t>Events</a:t>
            </a:r>
          </a:p>
          <a:p>
            <a:pPr>
              <a:spcAft>
                <a:spcPts val="588"/>
              </a:spcAft>
            </a:pPr>
            <a:r>
              <a:rPr lang="en-US" dirty="0">
                <a:gradFill>
                  <a:gsLst>
                    <a:gs pos="2917">
                      <a:schemeClr val="tx1"/>
                    </a:gs>
                    <a:gs pos="30000">
                      <a:schemeClr val="tx1"/>
                    </a:gs>
                  </a:gsLst>
                  <a:lin ang="5400000" scaled="0"/>
                </a:gradFill>
              </a:rPr>
              <a:t>Garage Series videos</a:t>
            </a:r>
          </a:p>
          <a:p>
            <a:pPr>
              <a:spcAft>
                <a:spcPts val="588"/>
              </a:spcAft>
            </a:pPr>
            <a:r>
              <a:rPr lang="en-US" dirty="0">
                <a:gradFill>
                  <a:gsLst>
                    <a:gs pos="2917">
                      <a:schemeClr val="tx1"/>
                    </a:gs>
                    <a:gs pos="30000">
                      <a:schemeClr val="tx1"/>
                    </a:gs>
                  </a:gsLst>
                  <a:lin ang="5400000" scaled="0"/>
                </a:gradFill>
              </a:rPr>
              <a:t>Weekly podcast</a:t>
            </a:r>
          </a:p>
          <a:p>
            <a:endParaRPr lang="en-US" dirty="0"/>
          </a:p>
        </p:txBody>
      </p:sp>
    </p:spTree>
    <p:extLst>
      <p:ext uri="{BB962C8B-B14F-4D97-AF65-F5344CB8AC3E}">
        <p14:creationId xmlns:p14="http://schemas.microsoft.com/office/powerpoint/2010/main" val="232283454"/>
      </p:ext>
    </p:extLst>
  </p:cSld>
  <p:clrMapOvr>
    <a:masterClrMapping/>
  </p:clrMapOvr>
  <p:transition spd="slow">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solidFill>
                  <a:schemeClr val="tx1"/>
                </a:solidFill>
              </a:rPr>
              <a:t>Monthly updates</a:t>
            </a:r>
          </a:p>
          <a:p>
            <a:r>
              <a:rPr lang="en-US" dirty="0" smtClean="0">
                <a:solidFill>
                  <a:schemeClr val="tx1"/>
                </a:solidFill>
              </a:rPr>
              <a:t>Developer features</a:t>
            </a:r>
          </a:p>
          <a:p>
            <a:r>
              <a:rPr lang="en-US" dirty="0" smtClean="0">
                <a:solidFill>
                  <a:schemeClr val="tx1"/>
                </a:solidFill>
              </a:rPr>
              <a:t>Associated blog posts</a:t>
            </a:r>
            <a:endParaRPr lang="en-US" dirty="0">
              <a:solidFill>
                <a:schemeClr val="tx1"/>
              </a:solidFill>
            </a:endParaRPr>
          </a:p>
        </p:txBody>
      </p:sp>
      <p:sp>
        <p:nvSpPr>
          <p:cNvPr id="3" name="Title 2"/>
          <p:cNvSpPr>
            <a:spLocks noGrp="1"/>
          </p:cNvSpPr>
          <p:nvPr>
            <p:ph type="title"/>
          </p:nvPr>
        </p:nvSpPr>
        <p:spPr/>
        <p:txBody>
          <a:bodyPr/>
          <a:lstStyle/>
          <a:p>
            <a:r>
              <a:rPr lang="en-US" dirty="0" smtClean="0"/>
              <a:t>Roadmap</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52</a:t>
            </a:fld>
            <a:endParaRPr lang="en-US" dirty="0"/>
          </a:p>
        </p:txBody>
      </p:sp>
      <p:pic>
        <p:nvPicPr>
          <p:cNvPr id="5" name="Picture 4" descr="Screen Shot 2014-06-26 at 4.28.51 PM.png"/>
          <p:cNvPicPr>
            <a:picLocks noChangeAspect="1"/>
          </p:cNvPicPr>
          <p:nvPr/>
        </p:nvPicPr>
        <p:blipFill rotWithShape="1">
          <a:blip r:embed="rId2">
            <a:extLst>
              <a:ext uri="{28A0092B-C50C-407E-A947-70E740481C1C}">
                <a14:useLocalDpi xmlns:a14="http://schemas.microsoft.com/office/drawing/2010/main" val="0"/>
              </a:ext>
            </a:extLst>
          </a:blip>
          <a:srcRect l="1078" t="12702" r="25125" b="9437"/>
          <a:stretch/>
        </p:blipFill>
        <p:spPr>
          <a:xfrm>
            <a:off x="5923732" y="1418520"/>
            <a:ext cx="6081720" cy="4010409"/>
          </a:xfrm>
          <a:prstGeom prst="rect">
            <a:avLst/>
          </a:prstGeom>
        </p:spPr>
      </p:pic>
    </p:spTree>
    <p:extLst>
      <p:ext uri="{BB962C8B-B14F-4D97-AF65-F5344CB8AC3E}">
        <p14:creationId xmlns:p14="http://schemas.microsoft.com/office/powerpoint/2010/main" val="4168853108"/>
      </p:ext>
    </p:extLst>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239014" y="983185"/>
            <a:ext cx="5948700" cy="5139543"/>
          </a:xfrm>
          <a:prstGeom prst="rect">
            <a:avLst/>
          </a:prstGeom>
        </p:spPr>
      </p:pic>
      <p:sp>
        <p:nvSpPr>
          <p:cNvPr id="4" name="TextBox 3"/>
          <p:cNvSpPr txBox="1"/>
          <p:nvPr/>
        </p:nvSpPr>
        <p:spPr>
          <a:xfrm>
            <a:off x="395293" y="1083967"/>
            <a:ext cx="6198657" cy="5774033"/>
          </a:xfrm>
          <a:prstGeom prst="rect">
            <a:avLst/>
          </a:prstGeom>
          <a:noFill/>
        </p:spPr>
        <p:txBody>
          <a:bodyPr wrap="square" lIns="179238" tIns="143391" rIns="179238" bIns="143391" rtlCol="0">
            <a:spAutoFit/>
          </a:bodyPr>
          <a:lstStyle/>
          <a:p>
            <a:pPr>
              <a:lnSpc>
                <a:spcPct val="90000"/>
              </a:lnSpc>
              <a:spcAft>
                <a:spcPts val="588"/>
              </a:spcAft>
            </a:pPr>
            <a:r>
              <a:rPr lang="en-US" sz="2352" dirty="0" smtClean="0">
                <a:gradFill>
                  <a:gsLst>
                    <a:gs pos="2917">
                      <a:schemeClr val="tx1"/>
                    </a:gs>
                    <a:gs pos="30000">
                      <a:schemeClr val="tx1"/>
                    </a:gs>
                  </a:gsLst>
                  <a:lin ang="5400000" scaled="0"/>
                </a:gradFill>
              </a:rPr>
              <a:t>Providing </a:t>
            </a:r>
            <a:r>
              <a:rPr lang="en-US" sz="2352" dirty="0">
                <a:gradFill>
                  <a:gsLst>
                    <a:gs pos="2917">
                      <a:schemeClr val="tx1"/>
                    </a:gs>
                    <a:gs pos="30000">
                      <a:schemeClr val="tx1"/>
                    </a:gs>
                  </a:gsLst>
                  <a:lin ang="5400000" scaled="0"/>
                </a:gradFill>
              </a:rPr>
              <a:t>App Model Patterns </a:t>
            </a:r>
            <a:br>
              <a:rPr lang="en-US" sz="2352" dirty="0">
                <a:gradFill>
                  <a:gsLst>
                    <a:gs pos="2917">
                      <a:schemeClr val="tx1"/>
                    </a:gs>
                    <a:gs pos="30000">
                      <a:schemeClr val="tx1"/>
                    </a:gs>
                  </a:gsLst>
                  <a:lin ang="5400000" scaled="0"/>
                </a:gradFill>
              </a:rPr>
            </a:br>
            <a:r>
              <a:rPr lang="en-US" sz="2352" dirty="0">
                <a:gradFill>
                  <a:gsLst>
                    <a:gs pos="2917">
                      <a:schemeClr val="tx1"/>
                    </a:gs>
                    <a:gs pos="30000">
                      <a:schemeClr val="tx1"/>
                    </a:gs>
                  </a:gsLst>
                  <a:lin ang="5400000" scaled="0"/>
                </a:gradFill>
              </a:rPr>
              <a:t>for common Full Trust Code scenarios</a:t>
            </a:r>
          </a:p>
          <a:p>
            <a:pPr>
              <a:lnSpc>
                <a:spcPct val="90000"/>
              </a:lnSpc>
              <a:spcAft>
                <a:spcPts val="588"/>
              </a:spcAft>
            </a:pPr>
            <a:endParaRPr lang="en-US" sz="2352" b="1"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30+ Visual Studio Projects</a:t>
            </a:r>
          </a:p>
          <a:p>
            <a:pPr>
              <a:lnSpc>
                <a:spcPct val="90000"/>
              </a:lnSpc>
              <a:spcAft>
                <a:spcPts val="588"/>
              </a:spcAft>
            </a:pPr>
            <a:r>
              <a:rPr lang="en-US" sz="2352" b="1" dirty="0">
                <a:gradFill>
                  <a:gsLst>
                    <a:gs pos="2917">
                      <a:schemeClr val="tx1"/>
                    </a:gs>
                    <a:gs pos="30000">
                      <a:schemeClr val="tx1"/>
                    </a:gs>
                  </a:gsLst>
                  <a:lin ang="5400000" scaled="0"/>
                </a:gradFill>
              </a:rPr>
              <a:t>Common scenarios</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Branding</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Site Provisioning</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Remote Event Receivers </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Large file support</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Taxonomy driven navigation</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And much more…</a:t>
            </a:r>
          </a:p>
          <a:p>
            <a:pPr>
              <a:lnSpc>
                <a:spcPct val="90000"/>
              </a:lnSpc>
              <a:spcAft>
                <a:spcPts val="588"/>
              </a:spcAft>
            </a:pPr>
            <a:endParaRPr lang="en-US" sz="2352"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Contribute</a:t>
            </a:r>
            <a:endParaRPr lang="en-US" sz="2352" dirty="0">
              <a:gradFill>
                <a:gsLst>
                  <a:gs pos="2917">
                    <a:schemeClr val="tx1"/>
                  </a:gs>
                  <a:gs pos="30000">
                    <a:schemeClr val="tx1"/>
                  </a:gs>
                </a:gsLst>
                <a:lin ang="5400000" scaled="0"/>
              </a:gradFill>
            </a:endParaRPr>
          </a:p>
          <a:p>
            <a:pPr>
              <a:lnSpc>
                <a:spcPct val="90000"/>
              </a:lnSpc>
              <a:spcAft>
                <a:spcPts val="588"/>
              </a:spcAft>
            </a:pPr>
            <a:r>
              <a:rPr lang="en-US" sz="2352" dirty="0">
                <a:gradFill>
                  <a:gsLst>
                    <a:gs pos="2917">
                      <a:schemeClr val="tx1"/>
                    </a:gs>
                    <a:gs pos="30000">
                      <a:schemeClr val="tx1"/>
                    </a:gs>
                  </a:gsLst>
                  <a:lin ang="5400000" scaled="0"/>
                </a:gradFill>
              </a:rPr>
              <a:t>Open source coming soon!</a:t>
            </a:r>
          </a:p>
        </p:txBody>
      </p:sp>
      <p:sp>
        <p:nvSpPr>
          <p:cNvPr id="2" name="Title 1"/>
          <p:cNvSpPr>
            <a:spLocks noGrp="1"/>
          </p:cNvSpPr>
          <p:nvPr>
            <p:ph type="title"/>
          </p:nvPr>
        </p:nvSpPr>
        <p:spPr/>
        <p:txBody>
          <a:bodyPr/>
          <a:lstStyle/>
          <a:p>
            <a:r>
              <a:rPr lang="en-US" dirty="0" smtClean="0"/>
              <a:t>Patterns &amp; Practices</a:t>
            </a:r>
            <a:endParaRPr lang="en-US" dirty="0"/>
          </a:p>
        </p:txBody>
      </p:sp>
    </p:spTree>
    <p:extLst>
      <p:ext uri="{BB962C8B-B14F-4D97-AF65-F5344CB8AC3E}">
        <p14:creationId xmlns:p14="http://schemas.microsoft.com/office/powerpoint/2010/main" val="3462939321"/>
      </p:ext>
    </p:extLst>
  </p:cSld>
  <p:clrMapOvr>
    <a:masterClrMapping/>
  </p:clrMapOvr>
  <p:transition spd="slow">
    <p:fad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380"/>
            <a:ext cx="12188825" cy="968247"/>
          </a:xfrm>
          <a:prstGeom prst="rect">
            <a:avLst/>
          </a:prstGeom>
          <a:noFill/>
        </p:spPr>
        <p:txBody>
          <a:bodyPr wrap="square" lIns="179213" tIns="143370" rIns="179213" bIns="143370" rtlCol="0">
            <a:spAutoFit/>
          </a:bodyPr>
          <a:lstStyle/>
          <a:p>
            <a:pPr algn="ctr" defTabSz="914005">
              <a:lnSpc>
                <a:spcPct val="90000"/>
              </a:lnSpc>
              <a:spcAft>
                <a:spcPts val="588"/>
              </a:spcAft>
            </a:pPr>
            <a:r>
              <a:rPr lang="en-US" sz="4901" dirty="0">
                <a:gradFill>
                  <a:gsLst>
                    <a:gs pos="2917">
                      <a:srgbClr val="FFFFFF"/>
                    </a:gs>
                    <a:gs pos="30000">
                      <a:srgbClr val="FFFFFF"/>
                    </a:gs>
                  </a:gsLst>
                  <a:lin ang="5400000" scaled="0"/>
                </a:gradFill>
              </a:rPr>
              <a:t>Github.com/</a:t>
            </a:r>
            <a:r>
              <a:rPr lang="en-US" sz="4901" dirty="0" err="1">
                <a:gradFill>
                  <a:gsLst>
                    <a:gs pos="2917">
                      <a:srgbClr val="FFFFFF"/>
                    </a:gs>
                    <a:gs pos="30000">
                      <a:srgbClr val="FFFFFF"/>
                    </a:gs>
                  </a:gsLst>
                  <a:lin ang="5400000" scaled="0"/>
                </a:gradFill>
              </a:rPr>
              <a:t>OfficeDev</a:t>
            </a:r>
            <a:endParaRPr lang="en-US" sz="4901" dirty="0">
              <a:gradFill>
                <a:gsLst>
                  <a:gs pos="2917">
                    <a:srgbClr val="FFFFFF"/>
                  </a:gs>
                  <a:gs pos="30000">
                    <a:srgbClr val="FFFFFF"/>
                  </a:gs>
                </a:gsLst>
                <a:lin ang="5400000" scaled="0"/>
              </a:gradFill>
            </a:endParaRPr>
          </a:p>
        </p:txBody>
      </p:sp>
      <p:sp>
        <p:nvSpPr>
          <p:cNvPr id="4" name="TextBox 3"/>
          <p:cNvSpPr txBox="1"/>
          <p:nvPr/>
        </p:nvSpPr>
        <p:spPr>
          <a:xfrm>
            <a:off x="519112" y="1102561"/>
            <a:ext cx="6198657" cy="5371295"/>
          </a:xfrm>
          <a:prstGeom prst="rect">
            <a:avLst/>
          </a:prstGeom>
          <a:noFill/>
        </p:spPr>
        <p:txBody>
          <a:bodyPr wrap="square" lIns="179238" tIns="143391" rIns="179238" bIns="143391" rtlCol="0">
            <a:spAutoFit/>
          </a:bodyPr>
          <a:lstStyle/>
          <a:p>
            <a:pPr>
              <a:lnSpc>
                <a:spcPct val="90000"/>
              </a:lnSpc>
              <a:spcAft>
                <a:spcPts val="588"/>
              </a:spcAft>
            </a:pPr>
            <a:r>
              <a:rPr lang="en-US" sz="2352" b="1" dirty="0">
                <a:gradFill>
                  <a:gsLst>
                    <a:gs pos="2917">
                      <a:schemeClr val="tx1"/>
                    </a:gs>
                    <a:gs pos="30000">
                      <a:schemeClr val="tx1"/>
                    </a:gs>
                  </a:gsLst>
                  <a:lin ang="5400000" scaled="0"/>
                </a:gradFill>
              </a:rPr>
              <a:t>SDKs</a:t>
            </a:r>
          </a:p>
          <a:p>
            <a:pPr>
              <a:lnSpc>
                <a:spcPct val="90000"/>
              </a:lnSpc>
              <a:spcAft>
                <a:spcPts val="588"/>
              </a:spcAft>
            </a:pPr>
            <a:r>
              <a:rPr lang="en-US" sz="2352" dirty="0">
                <a:gradFill>
                  <a:gsLst>
                    <a:gs pos="2917">
                      <a:schemeClr val="tx1"/>
                    </a:gs>
                    <a:gs pos="30000">
                      <a:schemeClr val="tx1"/>
                    </a:gs>
                  </a:gsLst>
                  <a:lin ang="5400000" scaled="0"/>
                </a:gradFill>
              </a:rPr>
              <a:t>Android SDK</a:t>
            </a:r>
          </a:p>
          <a:p>
            <a:pPr>
              <a:lnSpc>
                <a:spcPct val="90000"/>
              </a:lnSpc>
              <a:spcAft>
                <a:spcPts val="588"/>
              </a:spcAft>
            </a:pPr>
            <a:endParaRPr lang="en-US" sz="2352" b="1"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Code Samples</a:t>
            </a:r>
          </a:p>
          <a:p>
            <a:pPr marL="342809" indent="-342900">
              <a:lnSpc>
                <a:spcPct val="90000"/>
              </a:lnSpc>
              <a:spcAft>
                <a:spcPts val="588"/>
              </a:spcAft>
              <a:buFont typeface="Arial" panose="020B0604020202020204" pitchFamily="34" charset="0"/>
              <a:buChar char="•"/>
            </a:pPr>
            <a:r>
              <a:rPr lang="en-US" sz="2352" dirty="0" err="1">
                <a:gradFill>
                  <a:gsLst>
                    <a:gs pos="2917">
                      <a:schemeClr val="tx1"/>
                    </a:gs>
                    <a:gs pos="30000">
                      <a:schemeClr val="tx1"/>
                    </a:gs>
                  </a:gsLst>
                  <a:lin ang="5400000" scaled="0"/>
                </a:gradFill>
              </a:rPr>
              <a:t>WikiPedia</a:t>
            </a:r>
            <a:r>
              <a:rPr lang="en-US" sz="2352" dirty="0">
                <a:gradFill>
                  <a:gsLst>
                    <a:gs pos="2917">
                      <a:schemeClr val="tx1"/>
                    </a:gs>
                    <a:gs pos="30000">
                      <a:schemeClr val="tx1"/>
                    </a:gs>
                  </a:gsLst>
                  <a:lin ang="5400000" scaled="0"/>
                </a:gradFill>
              </a:rPr>
              <a:t> App for Word</a:t>
            </a:r>
          </a:p>
          <a:p>
            <a:pPr marL="342809" indent="-342900">
              <a:lnSpc>
                <a:spcPct val="90000"/>
              </a:lnSpc>
              <a:spcAft>
                <a:spcPts val="588"/>
              </a:spcAft>
              <a:buFont typeface="Arial" panose="020B0604020202020204" pitchFamily="34" charset="0"/>
              <a:buChar char="•"/>
            </a:pPr>
            <a:r>
              <a:rPr lang="en-US" sz="2352" dirty="0" smtClean="0">
                <a:gradFill>
                  <a:gsLst>
                    <a:gs pos="2917">
                      <a:schemeClr val="tx1"/>
                    </a:gs>
                    <a:gs pos="30000">
                      <a:schemeClr val="tx1"/>
                    </a:gs>
                  </a:gsLst>
                  <a:lin ang="5400000" scaled="0"/>
                </a:gradFill>
              </a:rPr>
              <a:t>Campaign </a:t>
            </a:r>
            <a:r>
              <a:rPr lang="en-US" sz="2352" dirty="0">
                <a:gradFill>
                  <a:gsLst>
                    <a:gs pos="2917">
                      <a:schemeClr val="tx1"/>
                    </a:gs>
                    <a:gs pos="30000">
                      <a:schemeClr val="tx1"/>
                    </a:gs>
                  </a:gsLst>
                  <a:lin ang="5400000" scaled="0"/>
                </a:gradFill>
              </a:rPr>
              <a:t>Manager for Android</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Expense Manager for Windows 8</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Research Manager </a:t>
            </a:r>
            <a:r>
              <a:rPr lang="en-US" sz="2352" dirty="0" err="1">
                <a:gradFill>
                  <a:gsLst>
                    <a:gs pos="2917">
                      <a:schemeClr val="tx1"/>
                    </a:gs>
                    <a:gs pos="30000">
                      <a:schemeClr val="tx1"/>
                    </a:gs>
                  </a:gsLst>
                  <a:lin ang="5400000" scaled="0"/>
                </a:gradFill>
              </a:rPr>
              <a:t>inc.</a:t>
            </a:r>
            <a:r>
              <a:rPr lang="en-US" sz="2352" dirty="0">
                <a:gradFill>
                  <a:gsLst>
                    <a:gs pos="2917">
                      <a:schemeClr val="tx1"/>
                    </a:gs>
                    <a:gs pos="30000">
                      <a:schemeClr val="tx1"/>
                    </a:gs>
                  </a:gsLst>
                  <a:lin ang="5400000" scaled="0"/>
                </a:gradFill>
              </a:rPr>
              <a:t> AngularJS</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Building Snippets for Word</a:t>
            </a:r>
          </a:p>
          <a:p>
            <a:pPr>
              <a:lnSpc>
                <a:spcPct val="90000"/>
              </a:lnSpc>
              <a:spcAft>
                <a:spcPts val="588"/>
              </a:spcAft>
            </a:pPr>
            <a:endParaRPr lang="en-US" sz="2352"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Contribute</a:t>
            </a:r>
            <a:endParaRPr lang="en-US" sz="2352" dirty="0">
              <a:gradFill>
                <a:gsLst>
                  <a:gs pos="2917">
                    <a:schemeClr val="tx1"/>
                  </a:gs>
                  <a:gs pos="30000">
                    <a:schemeClr val="tx1"/>
                  </a:gs>
                </a:gsLst>
                <a:lin ang="5400000" scaled="0"/>
              </a:gradFill>
            </a:endParaRPr>
          </a:p>
          <a:p>
            <a:pPr>
              <a:lnSpc>
                <a:spcPct val="90000"/>
              </a:lnSpc>
              <a:spcAft>
                <a:spcPts val="588"/>
              </a:spcAft>
            </a:pPr>
            <a:r>
              <a:rPr lang="en-US" sz="2352" dirty="0">
                <a:gradFill>
                  <a:gsLst>
                    <a:gs pos="2917">
                      <a:schemeClr val="tx1"/>
                    </a:gs>
                    <a:gs pos="30000">
                      <a:schemeClr val="tx1"/>
                    </a:gs>
                  </a:gsLst>
                  <a:lin ang="5400000" scaled="0"/>
                </a:gradFill>
              </a:rPr>
              <a:t>We want your enhancements and your samples!</a:t>
            </a:r>
          </a:p>
        </p:txBody>
      </p:sp>
      <p:pic>
        <p:nvPicPr>
          <p:cNvPr id="2" name="Picture 1"/>
          <p:cNvPicPr>
            <a:picLocks noChangeAspect="1"/>
          </p:cNvPicPr>
          <p:nvPr/>
        </p:nvPicPr>
        <p:blipFill>
          <a:blip r:embed="rId3"/>
          <a:stretch>
            <a:fillRect/>
          </a:stretch>
        </p:blipFill>
        <p:spPr>
          <a:xfrm>
            <a:off x="5766957" y="969627"/>
            <a:ext cx="6426775" cy="4169566"/>
          </a:xfrm>
          <a:prstGeom prst="rect">
            <a:avLst/>
          </a:prstGeom>
        </p:spPr>
      </p:pic>
      <p:sp>
        <p:nvSpPr>
          <p:cNvPr id="5" name="Title 4"/>
          <p:cNvSpPr>
            <a:spLocks noGrp="1"/>
          </p:cNvSpPr>
          <p:nvPr>
            <p:ph type="title"/>
          </p:nvPr>
        </p:nvSpPr>
        <p:spPr/>
        <p:txBody>
          <a:bodyPr/>
          <a:lstStyle/>
          <a:p>
            <a:r>
              <a:rPr lang="en-US" dirty="0" err="1" smtClean="0"/>
              <a:t>GitHub</a:t>
            </a:r>
            <a:endParaRPr lang="en-US" dirty="0"/>
          </a:p>
        </p:txBody>
      </p:sp>
    </p:spTree>
    <p:extLst>
      <p:ext uri="{BB962C8B-B14F-4D97-AF65-F5344CB8AC3E}">
        <p14:creationId xmlns:p14="http://schemas.microsoft.com/office/powerpoint/2010/main" val="3565504823"/>
      </p:ext>
    </p:extLst>
  </p:cSld>
  <p:clrMapOvr>
    <a:masterClrMapping/>
  </p:clrMapOvr>
  <p:transition spd="slow">
    <p:fad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Courses</a:t>
            </a:r>
            <a:endParaRPr lang="en-US" dirty="0"/>
          </a:p>
        </p:txBody>
      </p:sp>
      <p:graphicFrame>
        <p:nvGraphicFramePr>
          <p:cNvPr id="10" name="Content Placeholder 9"/>
          <p:cNvGraphicFramePr>
            <a:graphicFrameLocks noGrp="1"/>
          </p:cNvGraphicFramePr>
          <p:nvPr>
            <p:ph sz="quarter" idx="10"/>
            <p:extLst/>
          </p:nvPr>
        </p:nvGraphicFramePr>
        <p:xfrm>
          <a:off x="438838" y="1244303"/>
          <a:ext cx="11225057" cy="4087289"/>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val="1253488153"/>
                    </a:ext>
                  </a:extLst>
                </a:gridCol>
              </a:tblGrid>
              <a:tr h="1047037">
                <a:tc>
                  <a:txBody>
                    <a:bodyPr/>
                    <a:lstStyle/>
                    <a:p>
                      <a:r>
                        <a:rPr lang="en-US" sz="2400" dirty="0" smtClean="0"/>
                        <a:t>Deep Dive into the Building Blocks and Services of the SharePoint Platform</a:t>
                      </a:r>
                      <a:endParaRPr lang="en-US" sz="2400" dirty="0"/>
                    </a:p>
                  </a:txBody>
                  <a:tcPr marL="91403" marR="91403" marT="45701" marB="45701" anchor="ctr"/>
                </a:tc>
                <a:extLst>
                  <a:ext uri="{0D108BD9-81ED-4DB2-BD59-A6C34878D82A}">
                    <a16:rowId xmlns:a16="http://schemas.microsoft.com/office/drawing/2014/main" val="829859176"/>
                  </a:ext>
                </a:extLst>
              </a:tr>
              <a:tr h="360260">
                <a:tc>
                  <a:txBody>
                    <a:bodyPr/>
                    <a:lstStyle/>
                    <a:p>
                      <a:r>
                        <a:rPr lang="en-US" sz="1800" b="1" dirty="0" smtClean="0"/>
                        <a:t>Module 1: Developing Advanced Workflow Scenarios in Office 365</a:t>
                      </a:r>
                      <a:endParaRPr lang="en-US" sz="1800" b="1" baseline="0" dirty="0" smtClean="0"/>
                    </a:p>
                  </a:txBody>
                  <a:tcPr marL="91403" marR="91403" marT="45701" marB="45701" anchor="ctr"/>
                </a:tc>
                <a:extLst>
                  <a:ext uri="{0D108BD9-81ED-4DB2-BD59-A6C34878D82A}">
                    <a16:rowId xmlns:a16="http://schemas.microsoft.com/office/drawing/2014/main" val="1946132611"/>
                  </a:ext>
                </a:extLst>
              </a:tr>
              <a:tr h="36026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SharePoint Lists for Data Storage</a:t>
                      </a:r>
                    </a:p>
                  </a:txBody>
                  <a:tcPr marL="91403" marR="91403" marT="45701" marB="45701" anchor="ctr"/>
                </a:tc>
                <a:extLst>
                  <a:ext uri="{0D108BD9-81ED-4DB2-BD59-A6C34878D82A}">
                    <a16:rowId xmlns:a16="http://schemas.microsoft.com/office/drawing/2014/main" val="3204002662"/>
                  </a:ext>
                </a:extLst>
              </a:tr>
              <a:tr h="387386">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3: </a:t>
                      </a:r>
                      <a:r>
                        <a:rPr lang="en-US" sz="1800" b="0" dirty="0" smtClean="0"/>
                        <a:t>Deep Dive into SharePoint Lists with REST APIs</a:t>
                      </a:r>
                    </a:p>
                  </a:txBody>
                  <a:tcPr marL="91403" marR="91403" marT="45701" marB="45701" anchor="ctr"/>
                </a:tc>
                <a:extLst>
                  <a:ext uri="{0D108BD9-81ED-4DB2-BD59-A6C34878D82A}">
                    <a16:rowId xmlns:a16="http://schemas.microsoft.com/office/drawing/2014/main" val="4266278162"/>
                  </a:ext>
                </a:extLst>
              </a:tr>
              <a:tr h="458534">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into SharePoint Lists with CSOM APIs</a:t>
                      </a:r>
                      <a:endParaRPr lang="en-US" sz="1800" b="1" dirty="0" smtClean="0"/>
                    </a:p>
                  </a:txBody>
                  <a:tcPr marL="91403" marR="91403" marT="45701" marB="45701" anchor="ctr"/>
                </a:tc>
                <a:extLst>
                  <a:ext uri="{0D108BD9-81ED-4DB2-BD59-A6C34878D82A}">
                    <a16:rowId xmlns:a16="http://schemas.microsoft.com/office/drawing/2014/main" val="10004"/>
                  </a:ext>
                </a:extLst>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SharePoint 2013 Remote Event Receivers</a:t>
                      </a:r>
                      <a:endParaRPr lang="en-US" sz="1800" b="0" dirty="0" smtClean="0"/>
                    </a:p>
                  </a:txBody>
                  <a:tcPr marL="91403" marR="91403" marT="45701" marB="45701" anchor="ctr"/>
                </a:tc>
                <a:extLst>
                  <a:ext uri="{0D108BD9-81ED-4DB2-BD59-A6C34878D82A}">
                    <a16:rowId xmlns:a16="http://schemas.microsoft.com/office/drawing/2014/main" val="10005"/>
                  </a:ext>
                </a:extLst>
              </a:tr>
              <a:tr h="304623">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Search Scenarios in Office 365</a:t>
                      </a:r>
                    </a:p>
                  </a:txBody>
                  <a:tcPr marL="91403" marR="91403" marT="45701" marB="45701" anchor="ctr"/>
                </a:tc>
                <a:extLst>
                  <a:ext uri="{0D108BD9-81ED-4DB2-BD59-A6C34878D82A}">
                    <a16:rowId xmlns:a16="http://schemas.microsoft.com/office/drawing/2014/main" val="10006"/>
                  </a:ext>
                </a:extLst>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Business Connectivity Services in Office 365</a:t>
                      </a:r>
                    </a:p>
                  </a:txBody>
                  <a:tcPr marL="91403" marR="91403" marT="45701" marB="45701" anchor="ctr"/>
                </a:tc>
                <a:extLst>
                  <a:ext uri="{0D108BD9-81ED-4DB2-BD59-A6C34878D82A}">
                    <a16:rowId xmlns:a16="http://schemas.microsoft.com/office/drawing/2014/main" val="10007"/>
                  </a:ext>
                </a:extLst>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8: Developing Advanced Taxonomy Scenarios in Office 365</a:t>
                      </a:r>
                    </a:p>
                  </a:txBody>
                  <a:tcPr marL="91403" marR="91403" marT="45701" marB="45701"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894429298"/>
      </p:ext>
    </p:extLst>
  </p:cSld>
  <p:clrMapOvr>
    <a:masterClrMapping/>
  </p:clrMapOvr>
  <p:transition>
    <p:fad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pPr>
              <a:spcBef>
                <a:spcPts val="2399"/>
              </a:spcBef>
            </a:pPr>
            <a:r>
              <a:rPr lang="en-US" dirty="0">
                <a:gradFill>
                  <a:gsLst>
                    <a:gs pos="100000">
                      <a:schemeClr val="bg2"/>
                    </a:gs>
                    <a:gs pos="0">
                      <a:schemeClr val="bg2"/>
                    </a:gs>
                  </a:gsLst>
                  <a:lin ang="5400000" scaled="0"/>
                </a:gradFill>
              </a:rPr>
              <a:t>Intro</a:t>
            </a:r>
          </a:p>
          <a:p>
            <a:pPr>
              <a:spcBef>
                <a:spcPts val="2399"/>
              </a:spcBef>
            </a:pPr>
            <a:r>
              <a:rPr lang="en-US" dirty="0">
                <a:gradFill>
                  <a:gsLst>
                    <a:gs pos="100000">
                      <a:schemeClr val="bg2"/>
                    </a:gs>
                    <a:gs pos="0">
                      <a:schemeClr val="bg2"/>
                    </a:gs>
                  </a:gsLst>
                  <a:lin ang="5400000" scaled="0"/>
                </a:gradFill>
              </a:rPr>
              <a:t>Workflow Authoring Tools</a:t>
            </a:r>
          </a:p>
          <a:p>
            <a:pPr>
              <a:spcBef>
                <a:spcPts val="2399"/>
              </a:spcBef>
            </a:pPr>
            <a:r>
              <a:rPr lang="en-US" dirty="0">
                <a:gradFill>
                  <a:gsLst>
                    <a:gs pos="100000">
                      <a:schemeClr val="bg2"/>
                    </a:gs>
                    <a:gs pos="0">
                      <a:schemeClr val="bg2"/>
                    </a:gs>
                  </a:gsLst>
                  <a:lin ang="5400000" scaled="0"/>
                </a:gradFill>
              </a:rPr>
              <a:t>Activities &amp; </a:t>
            </a:r>
            <a:r>
              <a:rPr lang="en-US" dirty="0" smtClean="0">
                <a:gradFill>
                  <a:gsLst>
                    <a:gs pos="100000">
                      <a:schemeClr val="bg2"/>
                    </a:gs>
                    <a:gs pos="0">
                      <a:schemeClr val="bg2"/>
                    </a:gs>
                  </a:gsLst>
                  <a:lin ang="5400000" scaled="0"/>
                </a:gradFill>
              </a:rPr>
              <a:t>Actions</a:t>
            </a:r>
            <a:endParaRPr lang="en-US" dirty="0">
              <a:gradFill>
                <a:gsLst>
                  <a:gs pos="100000">
                    <a:schemeClr val="bg2"/>
                  </a:gs>
                  <a:gs pos="0">
                    <a:schemeClr val="bg2"/>
                  </a:gs>
                </a:gsLst>
                <a:lin ang="5400000" scaled="0"/>
              </a:gradFill>
            </a:endParaRPr>
          </a:p>
          <a:p>
            <a:pPr>
              <a:spcBef>
                <a:spcPts val="2399"/>
              </a:spcBef>
            </a:pPr>
            <a:r>
              <a:rPr lang="en-US" dirty="0">
                <a:gradFill>
                  <a:gsLst>
                    <a:gs pos="100000">
                      <a:schemeClr val="bg2"/>
                    </a:gs>
                    <a:gs pos="0">
                      <a:schemeClr val="bg2"/>
                    </a:gs>
                  </a:gsLst>
                  <a:lin ang="5400000" scaled="0"/>
                </a:gradFill>
              </a:rPr>
              <a:t>Types of Workflows</a:t>
            </a:r>
          </a:p>
          <a:p>
            <a:pPr>
              <a:spcBef>
                <a:spcPts val="2399"/>
              </a:spcBef>
            </a:pPr>
            <a:r>
              <a:rPr lang="en-US" dirty="0">
                <a:gradFill>
                  <a:gsLst>
                    <a:gs pos="100000">
                      <a:schemeClr val="bg2"/>
                    </a:gs>
                    <a:gs pos="0">
                      <a:schemeClr val="bg2"/>
                    </a:gs>
                  </a:gsLst>
                  <a:lin ang="5400000" scaled="0"/>
                </a:gradFill>
              </a:rPr>
              <a:t>Tasks &amp; Forms</a:t>
            </a:r>
          </a:p>
          <a:p>
            <a:pPr>
              <a:spcBef>
                <a:spcPts val="2399"/>
              </a:spcBef>
            </a:pPr>
            <a:r>
              <a:rPr lang="en-US" dirty="0">
                <a:gradFill>
                  <a:gsLst>
                    <a:gs pos="100000">
                      <a:schemeClr val="bg2"/>
                    </a:gs>
                    <a:gs pos="0">
                      <a:schemeClr val="bg2"/>
                    </a:gs>
                  </a:gsLst>
                  <a:lin ang="5400000" scaled="0"/>
                </a:gradFill>
              </a:rPr>
              <a:t>Calling Web Services</a:t>
            </a:r>
          </a:p>
          <a:p>
            <a:pPr>
              <a:spcBef>
                <a:spcPts val="2399"/>
              </a:spcBef>
            </a:pPr>
            <a:r>
              <a:rPr lang="en-US" dirty="0">
                <a:gradFill>
                  <a:gsLst>
                    <a:gs pos="100000">
                      <a:schemeClr val="bg2"/>
                    </a:gs>
                    <a:gs pos="0">
                      <a:schemeClr val="bg2"/>
                    </a:gs>
                  </a:gsLst>
                  <a:lin ang="5400000" scaled="0"/>
                </a:gradFill>
              </a:rPr>
              <a:t>Workflow Forms</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81502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18200459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8402587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846539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28499599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SharePoint App Building Blocks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7</a:t>
            </a:fld>
            <a:endParaRPr lang="en-US" dirty="0">
              <a:gradFill>
                <a:gsLst>
                  <a:gs pos="100000">
                    <a:srgbClr val="797A7D"/>
                  </a:gs>
                  <a:gs pos="0">
                    <a:srgbClr val="797A7D"/>
                  </a:gs>
                </a:gsLst>
                <a:lin ang="5400000" scaled="0"/>
              </a:gradFill>
            </a:endParaRPr>
          </a:p>
        </p:txBody>
      </p:sp>
      <p:grpSp>
        <p:nvGrpSpPr>
          <p:cNvPr id="87" name="Group 86"/>
          <p:cNvGrpSpPr/>
          <p:nvPr/>
        </p:nvGrpSpPr>
        <p:grpSpPr>
          <a:xfrm>
            <a:off x="1081386" y="1228040"/>
            <a:ext cx="9579333" cy="5281245"/>
            <a:chOff x="307618" y="490905"/>
            <a:chExt cx="10656678" cy="6124687"/>
          </a:xfrm>
        </p:grpSpPr>
        <p:grpSp>
          <p:nvGrpSpPr>
            <p:cNvPr id="88" name="Group 87"/>
            <p:cNvGrpSpPr/>
            <p:nvPr/>
          </p:nvGrpSpPr>
          <p:grpSpPr>
            <a:xfrm>
              <a:off x="9681522" y="1939983"/>
              <a:ext cx="1282774" cy="878686"/>
              <a:chOff x="10169960" y="3361847"/>
              <a:chExt cx="1283108" cy="878915"/>
            </a:xfrm>
          </p:grpSpPr>
          <p:pic>
            <p:nvPicPr>
              <p:cNvPr id="168" name="Picture 167"/>
              <p:cNvPicPr>
                <a:picLocks noChangeAspect="1"/>
              </p:cNvPicPr>
              <p:nvPr/>
            </p:nvPicPr>
            <p:blipFill>
              <a:blip r:embed="rId2"/>
              <a:stretch>
                <a:fillRect/>
              </a:stretch>
            </p:blipFill>
            <p:spPr>
              <a:xfrm>
                <a:off x="10571003" y="3361847"/>
                <a:ext cx="597915" cy="598560"/>
              </a:xfrm>
              <a:prstGeom prst="rect">
                <a:avLst/>
              </a:prstGeom>
            </p:spPr>
          </p:pic>
          <p:sp>
            <p:nvSpPr>
              <p:cNvPr id="169" name="TextBox 168"/>
              <p:cNvSpPr txBox="1"/>
              <p:nvPr/>
            </p:nvSpPr>
            <p:spPr>
              <a:xfrm>
                <a:off x="10169960" y="3932985"/>
                <a:ext cx="1283108" cy="307777"/>
              </a:xfrm>
              <a:prstGeom prst="rect">
                <a:avLst/>
              </a:prstGeom>
              <a:noFill/>
            </p:spPr>
            <p:txBody>
              <a:bodyPr wrap="none" lIns="0" tIns="0" rIns="0" bIns="0" rtlCol="0">
                <a:spAutoFit/>
              </a:bodyPr>
              <a:lstStyle/>
              <a:p>
                <a:pPr defTabSz="914126">
                  <a:defRPr/>
                </a:pPr>
                <a:r>
                  <a:rPr lang="en-US" sz="1999" kern="0" spc="-70" dirty="0" smtClean="0">
                    <a:solidFill>
                      <a:prstClr val="white">
                        <a:lumMod val="50000"/>
                      </a:prstClr>
                    </a:solidFill>
                    <a:latin typeface="Calibri" panose="020F0502020204030204"/>
                  </a:rPr>
                  <a:t>Web Services</a:t>
                </a:r>
              </a:p>
            </p:txBody>
          </p:sp>
        </p:grpSp>
        <p:grpSp>
          <p:nvGrpSpPr>
            <p:cNvPr id="89" name="Group 88"/>
            <p:cNvGrpSpPr/>
            <p:nvPr/>
          </p:nvGrpSpPr>
          <p:grpSpPr>
            <a:xfrm>
              <a:off x="8539694" y="490905"/>
              <a:ext cx="1031088" cy="1258088"/>
              <a:chOff x="5533729" y="1219725"/>
              <a:chExt cx="1031357" cy="1258416"/>
            </a:xfrm>
          </p:grpSpPr>
          <p:pic>
            <p:nvPicPr>
              <p:cNvPr id="165" name="Picture 164"/>
              <p:cNvPicPr>
                <a:picLocks noChangeAspect="1"/>
              </p:cNvPicPr>
              <p:nvPr/>
            </p:nvPicPr>
            <p:blipFill>
              <a:blip r:embed="rId3"/>
              <a:stretch>
                <a:fillRect/>
              </a:stretch>
            </p:blipFill>
            <p:spPr>
              <a:xfrm>
                <a:off x="5533729" y="1292597"/>
                <a:ext cx="465830" cy="863861"/>
              </a:xfrm>
              <a:prstGeom prst="rect">
                <a:avLst/>
              </a:prstGeom>
            </p:spPr>
          </p:pic>
          <p:pic>
            <p:nvPicPr>
              <p:cNvPr id="166" name="Picture 165"/>
              <p:cNvPicPr>
                <a:picLocks noChangeAspect="1"/>
              </p:cNvPicPr>
              <p:nvPr/>
            </p:nvPicPr>
            <p:blipFill>
              <a:blip r:embed="rId4"/>
              <a:stretch>
                <a:fillRect/>
              </a:stretch>
            </p:blipFill>
            <p:spPr>
              <a:xfrm>
                <a:off x="5835073" y="1219725"/>
                <a:ext cx="730013" cy="911760"/>
              </a:xfrm>
              <a:prstGeom prst="rect">
                <a:avLst/>
              </a:prstGeom>
            </p:spPr>
          </p:pic>
          <p:sp>
            <p:nvSpPr>
              <p:cNvPr id="167" name="TextBox 166"/>
              <p:cNvSpPr txBox="1"/>
              <p:nvPr/>
            </p:nvSpPr>
            <p:spPr>
              <a:xfrm>
                <a:off x="5533729" y="2170364"/>
                <a:ext cx="992516" cy="307777"/>
              </a:xfrm>
              <a:prstGeom prst="rect">
                <a:avLst/>
              </a:prstGeom>
              <a:noFill/>
            </p:spPr>
            <p:txBody>
              <a:bodyPr wrap="none" lIns="0" tIns="0" rIns="0" bIns="0" rtlCol="0">
                <a:spAutoFit/>
              </a:bodyPr>
              <a:lstStyle/>
              <a:p>
                <a:pPr defTabSz="914126">
                  <a:defRPr/>
                </a:pPr>
                <a:r>
                  <a:rPr lang="en-US" sz="1999" kern="0" spc="-70" dirty="0" smtClean="0">
                    <a:solidFill>
                      <a:prstClr val="white">
                        <a:lumMod val="50000"/>
                      </a:prstClr>
                    </a:solidFill>
                    <a:latin typeface="Calibri" panose="020F0502020204030204"/>
                  </a:rPr>
                  <a:t>Databases</a:t>
                </a:r>
              </a:p>
            </p:txBody>
          </p:sp>
        </p:grpSp>
        <p:sp>
          <p:nvSpPr>
            <p:cNvPr id="90" name="Rectangle 89"/>
            <p:cNvSpPr/>
            <p:nvPr/>
          </p:nvSpPr>
          <p:spPr bwMode="auto">
            <a:xfrm>
              <a:off x="3297723" y="761020"/>
              <a:ext cx="4544692" cy="1869704"/>
            </a:xfrm>
            <a:prstGeom prst="rect">
              <a:avLst/>
            </a:prstGeom>
            <a:solidFill>
              <a:srgbClr val="E7E6E6">
                <a:lumMod val="20000"/>
                <a:lumOff val="80000"/>
                <a:alpha val="75000"/>
              </a:srgbClr>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07972"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defRPr/>
              </a:pPr>
              <a:r>
                <a:rPr lang="en-US" sz="1999" kern="0" dirty="0" smtClean="0">
                  <a:solidFill>
                    <a:prstClr val="black">
                      <a:lumMod val="65000"/>
                      <a:lumOff val="35000"/>
                    </a:prstClr>
                  </a:solidFill>
                  <a:latin typeface="Calibri" panose="020F0502020204030204"/>
                  <a:ea typeface="Segoe UI" pitchFamily="34" charset="0"/>
                  <a:cs typeface="Segoe UI" pitchFamily="34" charset="0"/>
                </a:rPr>
                <a:t>SharePoint Apps</a:t>
              </a:r>
            </a:p>
          </p:txBody>
        </p:sp>
        <p:grpSp>
          <p:nvGrpSpPr>
            <p:cNvPr id="91" name="Group 90"/>
            <p:cNvGrpSpPr/>
            <p:nvPr/>
          </p:nvGrpSpPr>
          <p:grpSpPr>
            <a:xfrm>
              <a:off x="4687636" y="1259738"/>
              <a:ext cx="2037983" cy="1120028"/>
              <a:chOff x="1929148" y="3558828"/>
              <a:chExt cx="2038514" cy="1120320"/>
            </a:xfrm>
          </p:grpSpPr>
          <p:grpSp>
            <p:nvGrpSpPr>
              <p:cNvPr id="137" name="Group 136"/>
              <p:cNvGrpSpPr/>
              <p:nvPr/>
            </p:nvGrpSpPr>
            <p:grpSpPr>
              <a:xfrm>
                <a:off x="3082467" y="3573039"/>
                <a:ext cx="885195" cy="761294"/>
                <a:chOff x="7956376" y="6096598"/>
                <a:chExt cx="885320" cy="761402"/>
              </a:xfrm>
            </p:grpSpPr>
            <p:sp>
              <p:nvSpPr>
                <p:cNvPr id="163" name="Arc 162"/>
                <p:cNvSpPr/>
                <p:nvPr/>
              </p:nvSpPr>
              <p:spPr>
                <a:xfrm rot="16200000">
                  <a:off x="8018335" y="6034639"/>
                  <a:ext cx="761402" cy="885320"/>
                </a:xfrm>
                <a:prstGeom prst="arc">
                  <a:avLst>
                    <a:gd name="adj1" fmla="val 2097834"/>
                    <a:gd name="adj2" fmla="val 366333"/>
                  </a:avLst>
                </a:prstGeom>
                <a:noFill/>
                <a:ln w="41275" cap="flat" cmpd="sng" algn="ctr">
                  <a:solidFill>
                    <a:sysClr val="windowText" lastClr="000000">
                      <a:alpha val="80000"/>
                    </a:sysClr>
                  </a:solidFill>
                  <a:prstDash val="solid"/>
                  <a:miter lim="800000"/>
                  <a:headEnd type="diamond" w="sm" len="med"/>
                  <a:tailEnd type="stealth" w="lg" len="lg"/>
                </a:ln>
                <a:effectLst>
                  <a:outerShdw blurRad="50800" dist="38100" dir="2700000" algn="tl" rotWithShape="0">
                    <a:prstClr val="black">
                      <a:alpha val="40000"/>
                    </a:prstClr>
                  </a:outerShdw>
                </a:effectLst>
              </p:spPr>
              <p:txBody>
                <a:bodyPr rtlCol="0" anchor="ctr"/>
                <a:lstStyle/>
                <a:p>
                  <a:pPr algn="ctr" defTabSz="914126">
                    <a:defRPr/>
                  </a:pPr>
                  <a:endParaRPr lang="en-US" sz="1799" kern="0" smtClean="0">
                    <a:solidFill>
                      <a:prstClr val="black"/>
                    </a:solidFill>
                    <a:latin typeface="Segoe UI Light" panose="020B0502040204020203" pitchFamily="34" charset="0"/>
                    <a:cs typeface="Segoe UI Light" panose="020B0502040204020203" pitchFamily="34" charset="0"/>
                  </a:endParaRPr>
                </a:p>
              </p:txBody>
            </p:sp>
            <p:pic>
              <p:nvPicPr>
                <p:cNvPr id="164" name="Picture 163"/>
                <p:cNvPicPr>
                  <a:picLocks noChangeAspect="1"/>
                </p:cNvPicPr>
                <p:nvPr/>
              </p:nvPicPr>
              <p:blipFill>
                <a:blip r:embed="rId5"/>
                <a:stretch>
                  <a:fillRect/>
                </a:stretch>
              </p:blipFill>
              <p:spPr>
                <a:xfrm>
                  <a:off x="8025412" y="6179037"/>
                  <a:ext cx="713910" cy="636559"/>
                </a:xfrm>
                <a:prstGeom prst="rect">
                  <a:avLst/>
                </a:prstGeom>
              </p:spPr>
            </p:pic>
          </p:grpSp>
          <p:grpSp>
            <p:nvGrpSpPr>
              <p:cNvPr id="138" name="Group 137"/>
              <p:cNvGrpSpPr>
                <a:grpSpLocks noChangeAspect="1"/>
              </p:cNvGrpSpPr>
              <p:nvPr/>
            </p:nvGrpSpPr>
            <p:grpSpPr>
              <a:xfrm>
                <a:off x="1929148" y="4146210"/>
                <a:ext cx="397077" cy="504000"/>
                <a:chOff x="6278801" y="2244912"/>
                <a:chExt cx="605042" cy="767962"/>
              </a:xfrm>
            </p:grpSpPr>
            <p:pic>
              <p:nvPicPr>
                <p:cNvPr id="159" name="Picture 158"/>
                <p:cNvPicPr>
                  <a:picLocks noChangeAspect="1"/>
                </p:cNvPicPr>
                <p:nvPr/>
              </p:nvPicPr>
              <p:blipFill>
                <a:blip r:embed="rId6"/>
                <a:stretch>
                  <a:fillRect/>
                </a:stretch>
              </p:blipFill>
              <p:spPr>
                <a:xfrm>
                  <a:off x="6278801" y="2244912"/>
                  <a:ext cx="527111" cy="689388"/>
                </a:xfrm>
                <a:prstGeom prst="rect">
                  <a:avLst/>
                </a:prstGeom>
              </p:spPr>
            </p:pic>
            <p:pic>
              <p:nvPicPr>
                <p:cNvPr id="160" name="Picture 159"/>
                <p:cNvPicPr>
                  <a:picLocks noChangeAspect="1"/>
                </p:cNvPicPr>
                <p:nvPr/>
              </p:nvPicPr>
              <p:blipFill>
                <a:blip r:embed="rId6"/>
                <a:stretch>
                  <a:fillRect/>
                </a:stretch>
              </p:blipFill>
              <p:spPr>
                <a:xfrm>
                  <a:off x="6356732" y="2323486"/>
                  <a:ext cx="527111" cy="689388"/>
                </a:xfrm>
                <a:prstGeom prst="rect">
                  <a:avLst/>
                </a:prstGeom>
              </p:spPr>
            </p:pic>
            <p:sp>
              <p:nvSpPr>
                <p:cNvPr id="161" name="Right Triangle 160"/>
                <p:cNvSpPr/>
                <p:nvPr/>
              </p:nvSpPr>
              <p:spPr bwMode="auto">
                <a:xfrm>
                  <a:off x="6400103" y="2347895"/>
                  <a:ext cx="440367" cy="626130"/>
                </a:xfrm>
                <a:prstGeom prst="rtTriangle">
                  <a:avLst/>
                </a:prstGeom>
                <a:solidFill>
                  <a:srgbClr val="ED7D31"/>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62" name="TextBox 161"/>
                <p:cNvSpPr txBox="1"/>
                <p:nvPr/>
              </p:nvSpPr>
              <p:spPr>
                <a:xfrm>
                  <a:off x="6422020" y="2719459"/>
                  <a:ext cx="269170" cy="257933"/>
                </a:xfrm>
                <a:prstGeom prst="rect">
                  <a:avLst/>
                </a:prstGeom>
                <a:noFill/>
              </p:spPr>
              <p:txBody>
                <a:bodyPr wrap="none" lIns="0" tIns="0" rIns="0" bIns="0" rtlCol="0">
                  <a:spAutoFit/>
                </a:bodyPr>
                <a:lstStyle/>
                <a:p>
                  <a:pPr defTabSz="914126">
                    <a:defRPr/>
                  </a:pPr>
                  <a:r>
                    <a:rPr lang="fi-FI" sz="1100" kern="0" spc="-70" dirty="0" smtClean="0">
                      <a:solidFill>
                        <a:prstClr val="white"/>
                      </a:solidFill>
                      <a:effectLst>
                        <a:outerShdw blurRad="50800" dist="38100" dir="2700000" algn="tl" rotWithShape="0">
                          <a:srgbClr val="44546A">
                            <a:alpha val="40000"/>
                          </a:srgbClr>
                        </a:outerShdw>
                      </a:effectLst>
                      <a:latin typeface="Calibri" panose="020F0502020204030204"/>
                    </a:rPr>
                    <a:t>CSS</a:t>
                  </a:r>
                  <a:endParaRPr lang="en-US" sz="11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nvGrpSpPr>
              <p:cNvPr id="139" name="Group 138"/>
              <p:cNvGrpSpPr>
                <a:grpSpLocks noChangeAspect="1"/>
              </p:cNvGrpSpPr>
              <p:nvPr/>
            </p:nvGrpSpPr>
            <p:grpSpPr>
              <a:xfrm>
                <a:off x="2160143" y="3845503"/>
                <a:ext cx="400137" cy="504000"/>
                <a:chOff x="6926384" y="2275112"/>
                <a:chExt cx="605872" cy="763139"/>
              </a:xfrm>
            </p:grpSpPr>
            <p:pic>
              <p:nvPicPr>
                <p:cNvPr id="155" name="Picture 154"/>
                <p:cNvPicPr>
                  <a:picLocks noChangeAspect="1"/>
                </p:cNvPicPr>
                <p:nvPr/>
              </p:nvPicPr>
              <p:blipFill>
                <a:blip r:embed="rId6"/>
                <a:stretch>
                  <a:fillRect/>
                </a:stretch>
              </p:blipFill>
              <p:spPr>
                <a:xfrm>
                  <a:off x="6926384" y="2275112"/>
                  <a:ext cx="527111" cy="689388"/>
                </a:xfrm>
                <a:prstGeom prst="rect">
                  <a:avLst/>
                </a:prstGeom>
              </p:spPr>
            </p:pic>
            <p:pic>
              <p:nvPicPr>
                <p:cNvPr id="156" name="Picture 155"/>
                <p:cNvPicPr>
                  <a:picLocks noChangeAspect="1"/>
                </p:cNvPicPr>
                <p:nvPr/>
              </p:nvPicPr>
              <p:blipFill>
                <a:blip r:embed="rId6"/>
                <a:stretch>
                  <a:fillRect/>
                </a:stretch>
              </p:blipFill>
              <p:spPr>
                <a:xfrm>
                  <a:off x="7005145" y="2348863"/>
                  <a:ext cx="527111" cy="689388"/>
                </a:xfrm>
                <a:prstGeom prst="rect">
                  <a:avLst/>
                </a:prstGeom>
              </p:spPr>
            </p:pic>
            <p:sp>
              <p:nvSpPr>
                <p:cNvPr id="157" name="Right Triangle 156"/>
                <p:cNvSpPr/>
                <p:nvPr/>
              </p:nvSpPr>
              <p:spPr bwMode="auto">
                <a:xfrm>
                  <a:off x="7048516" y="2373272"/>
                  <a:ext cx="440367" cy="626130"/>
                </a:xfrm>
                <a:prstGeom prst="rtTriangle">
                  <a:avLst/>
                </a:prstGeom>
                <a:solidFill>
                  <a:srgbClr val="5B9BD5"/>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58" name="TextBox 157"/>
                <p:cNvSpPr txBox="1"/>
                <p:nvPr/>
              </p:nvSpPr>
              <p:spPr>
                <a:xfrm>
                  <a:off x="7070434" y="2744836"/>
                  <a:ext cx="282041" cy="256313"/>
                </a:xfrm>
                <a:prstGeom prst="rect">
                  <a:avLst/>
                </a:prstGeom>
                <a:noFill/>
              </p:spPr>
              <p:txBody>
                <a:bodyPr wrap="none" lIns="0" tIns="0" rIns="0" bIns="0" rtlCol="0">
                  <a:spAutoFit/>
                </a:bodyPr>
                <a:lstStyle/>
                <a:p>
                  <a:pPr defTabSz="914126">
                    <a:defRPr/>
                  </a:pPr>
                  <a:r>
                    <a:rPr lang="fi-FI" sz="1100" kern="0" spc="-70" dirty="0" smtClean="0">
                      <a:solidFill>
                        <a:prstClr val="white"/>
                      </a:solidFill>
                      <a:effectLst>
                        <a:outerShdw blurRad="50800" dist="38100" dir="2700000" algn="tl" rotWithShape="0">
                          <a:srgbClr val="44546A">
                            <a:alpha val="40000"/>
                          </a:srgbClr>
                        </a:outerShdw>
                      </a:effectLst>
                      <a:latin typeface="Calibri" panose="020F0502020204030204"/>
                    </a:rPr>
                    <a:t>png</a:t>
                  </a:r>
                  <a:endParaRPr lang="en-US" sz="11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nvGrpSpPr>
              <p:cNvPr id="140" name="Group 139"/>
              <p:cNvGrpSpPr>
                <a:grpSpLocks noChangeAspect="1"/>
              </p:cNvGrpSpPr>
              <p:nvPr/>
            </p:nvGrpSpPr>
            <p:grpSpPr>
              <a:xfrm>
                <a:off x="1940507" y="3558828"/>
                <a:ext cx="400137" cy="504000"/>
                <a:chOff x="7583233" y="2275112"/>
                <a:chExt cx="605872" cy="763139"/>
              </a:xfrm>
            </p:grpSpPr>
            <p:pic>
              <p:nvPicPr>
                <p:cNvPr id="151" name="Picture 150"/>
                <p:cNvPicPr>
                  <a:picLocks noChangeAspect="1"/>
                </p:cNvPicPr>
                <p:nvPr/>
              </p:nvPicPr>
              <p:blipFill>
                <a:blip r:embed="rId6"/>
                <a:stretch>
                  <a:fillRect/>
                </a:stretch>
              </p:blipFill>
              <p:spPr>
                <a:xfrm>
                  <a:off x="7583233" y="2275112"/>
                  <a:ext cx="527111" cy="689388"/>
                </a:xfrm>
                <a:prstGeom prst="rect">
                  <a:avLst/>
                </a:prstGeom>
              </p:spPr>
            </p:pic>
            <p:pic>
              <p:nvPicPr>
                <p:cNvPr id="152" name="Picture 151"/>
                <p:cNvPicPr>
                  <a:picLocks noChangeAspect="1"/>
                </p:cNvPicPr>
                <p:nvPr/>
              </p:nvPicPr>
              <p:blipFill>
                <a:blip r:embed="rId6"/>
                <a:stretch>
                  <a:fillRect/>
                </a:stretch>
              </p:blipFill>
              <p:spPr>
                <a:xfrm>
                  <a:off x="7661994" y="2348863"/>
                  <a:ext cx="527111" cy="689388"/>
                </a:xfrm>
                <a:prstGeom prst="rect">
                  <a:avLst/>
                </a:prstGeom>
              </p:spPr>
            </p:pic>
            <p:sp>
              <p:nvSpPr>
                <p:cNvPr id="153" name="Right Triangle 152"/>
                <p:cNvSpPr/>
                <p:nvPr/>
              </p:nvSpPr>
              <p:spPr bwMode="auto">
                <a:xfrm>
                  <a:off x="7705365" y="2373272"/>
                  <a:ext cx="440367" cy="626130"/>
                </a:xfrm>
                <a:prstGeom prst="rtTriangle">
                  <a:avLst/>
                </a:prstGeom>
                <a:solidFill>
                  <a:srgbClr val="4472C4"/>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54" name="TextBox 153"/>
                <p:cNvSpPr txBox="1"/>
                <p:nvPr/>
              </p:nvSpPr>
              <p:spPr>
                <a:xfrm>
                  <a:off x="7727283" y="2744836"/>
                  <a:ext cx="333983" cy="256313"/>
                </a:xfrm>
                <a:prstGeom prst="rect">
                  <a:avLst/>
                </a:prstGeom>
                <a:noFill/>
              </p:spPr>
              <p:txBody>
                <a:bodyPr wrap="none" lIns="0" tIns="0" rIns="0" bIns="0" rtlCol="0">
                  <a:spAutoFit/>
                </a:bodyPr>
                <a:lstStyle/>
                <a:p>
                  <a:pPr defTabSz="914126">
                    <a:defRPr/>
                  </a:pPr>
                  <a:r>
                    <a:rPr lang="fi-FI" sz="1100" kern="0" spc="-70" dirty="0" err="1" smtClean="0">
                      <a:solidFill>
                        <a:prstClr val="white"/>
                      </a:solidFill>
                      <a:effectLst>
                        <a:outerShdw blurRad="50800" dist="38100" dir="2700000" algn="tl" rotWithShape="0">
                          <a:srgbClr val="44546A">
                            <a:alpha val="40000"/>
                          </a:srgbClr>
                        </a:outerShdw>
                      </a:effectLst>
                      <a:latin typeface="Calibri" panose="020F0502020204030204"/>
                    </a:rPr>
                    <a:t>aspx</a:t>
                  </a:r>
                  <a:endParaRPr lang="en-US" sz="11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nvGrpSpPr>
              <p:cNvPr id="141" name="Group 140"/>
              <p:cNvGrpSpPr>
                <a:grpSpLocks noChangeAspect="1"/>
              </p:cNvGrpSpPr>
              <p:nvPr/>
            </p:nvGrpSpPr>
            <p:grpSpPr>
              <a:xfrm>
                <a:off x="2618857" y="3788428"/>
                <a:ext cx="409562" cy="504000"/>
                <a:chOff x="8228898" y="2273094"/>
                <a:chExt cx="621781" cy="765157"/>
              </a:xfrm>
            </p:grpSpPr>
            <p:pic>
              <p:nvPicPr>
                <p:cNvPr id="147" name="Picture 146"/>
                <p:cNvPicPr>
                  <a:picLocks noChangeAspect="1"/>
                </p:cNvPicPr>
                <p:nvPr/>
              </p:nvPicPr>
              <p:blipFill>
                <a:blip r:embed="rId6"/>
                <a:stretch>
                  <a:fillRect/>
                </a:stretch>
              </p:blipFill>
              <p:spPr>
                <a:xfrm>
                  <a:off x="8228898" y="2273094"/>
                  <a:ext cx="527111" cy="689388"/>
                </a:xfrm>
                <a:prstGeom prst="rect">
                  <a:avLst/>
                </a:prstGeom>
              </p:spPr>
            </p:pic>
            <p:pic>
              <p:nvPicPr>
                <p:cNvPr id="148" name="Picture 147"/>
                <p:cNvPicPr>
                  <a:picLocks noChangeAspect="1"/>
                </p:cNvPicPr>
                <p:nvPr/>
              </p:nvPicPr>
              <p:blipFill>
                <a:blip r:embed="rId6"/>
                <a:stretch>
                  <a:fillRect/>
                </a:stretch>
              </p:blipFill>
              <p:spPr>
                <a:xfrm>
                  <a:off x="8323568" y="2348863"/>
                  <a:ext cx="527111" cy="689388"/>
                </a:xfrm>
                <a:prstGeom prst="rect">
                  <a:avLst/>
                </a:prstGeom>
              </p:spPr>
            </p:pic>
            <p:sp>
              <p:nvSpPr>
                <p:cNvPr id="149" name="Right Triangle 148"/>
                <p:cNvSpPr/>
                <p:nvPr/>
              </p:nvSpPr>
              <p:spPr bwMode="auto">
                <a:xfrm>
                  <a:off x="8366939" y="2373272"/>
                  <a:ext cx="440367" cy="626130"/>
                </a:xfrm>
                <a:prstGeom prst="rtTriangle">
                  <a:avLst/>
                </a:prstGeom>
                <a:solidFill>
                  <a:srgbClr val="ED7D31"/>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50" name="TextBox 149"/>
                <p:cNvSpPr txBox="1"/>
                <p:nvPr/>
              </p:nvSpPr>
              <p:spPr>
                <a:xfrm>
                  <a:off x="8385074" y="2783306"/>
                  <a:ext cx="417122" cy="210265"/>
                </a:xfrm>
                <a:prstGeom prst="rect">
                  <a:avLst/>
                </a:prstGeom>
                <a:noFill/>
              </p:spPr>
              <p:txBody>
                <a:bodyPr wrap="none" lIns="0" tIns="0" rIns="0" bIns="0" rtlCol="0">
                  <a:spAutoFit/>
                </a:bodyPr>
                <a:lstStyle/>
                <a:p>
                  <a:pPr defTabSz="914126">
                    <a:defRPr/>
                  </a:pPr>
                  <a:r>
                    <a:rPr lang="fi-FI" sz="900" kern="0" spc="-70" dirty="0" err="1" smtClean="0">
                      <a:solidFill>
                        <a:prstClr val="white"/>
                      </a:solidFill>
                      <a:effectLst>
                        <a:outerShdw blurRad="50800" dist="38100" dir="2700000" algn="tl" rotWithShape="0">
                          <a:srgbClr val="44546A">
                            <a:alpha val="40000"/>
                          </a:srgbClr>
                        </a:outerShdw>
                      </a:effectLst>
                      <a:latin typeface="Calibri" panose="020F0502020204030204"/>
                    </a:rPr>
                    <a:t>master</a:t>
                  </a:r>
                  <a:endParaRPr lang="en-US" sz="9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nvGrpSpPr>
              <p:cNvPr id="142" name="Group 141"/>
              <p:cNvGrpSpPr>
                <a:grpSpLocks noChangeAspect="1"/>
              </p:cNvGrpSpPr>
              <p:nvPr/>
            </p:nvGrpSpPr>
            <p:grpSpPr>
              <a:xfrm>
                <a:off x="2468161" y="4175148"/>
                <a:ext cx="400137" cy="504000"/>
                <a:chOff x="8856725" y="2275112"/>
                <a:chExt cx="605872" cy="763139"/>
              </a:xfrm>
            </p:grpSpPr>
            <p:pic>
              <p:nvPicPr>
                <p:cNvPr id="143" name="Picture 142"/>
                <p:cNvPicPr>
                  <a:picLocks noChangeAspect="1"/>
                </p:cNvPicPr>
                <p:nvPr/>
              </p:nvPicPr>
              <p:blipFill>
                <a:blip r:embed="rId6"/>
                <a:stretch>
                  <a:fillRect/>
                </a:stretch>
              </p:blipFill>
              <p:spPr>
                <a:xfrm>
                  <a:off x="8856725" y="2275112"/>
                  <a:ext cx="527111" cy="689388"/>
                </a:xfrm>
                <a:prstGeom prst="rect">
                  <a:avLst/>
                </a:prstGeom>
              </p:spPr>
            </p:pic>
            <p:pic>
              <p:nvPicPr>
                <p:cNvPr id="144" name="Picture 143"/>
                <p:cNvPicPr>
                  <a:picLocks noChangeAspect="1"/>
                </p:cNvPicPr>
                <p:nvPr/>
              </p:nvPicPr>
              <p:blipFill>
                <a:blip r:embed="rId6"/>
                <a:stretch>
                  <a:fillRect/>
                </a:stretch>
              </p:blipFill>
              <p:spPr>
                <a:xfrm>
                  <a:off x="8935486" y="2348863"/>
                  <a:ext cx="527111" cy="689388"/>
                </a:xfrm>
                <a:prstGeom prst="rect">
                  <a:avLst/>
                </a:prstGeom>
              </p:spPr>
            </p:pic>
            <p:sp>
              <p:nvSpPr>
                <p:cNvPr id="145" name="Right Triangle 144"/>
                <p:cNvSpPr/>
                <p:nvPr/>
              </p:nvSpPr>
              <p:spPr bwMode="auto">
                <a:xfrm>
                  <a:off x="8978857" y="2373272"/>
                  <a:ext cx="440367" cy="626130"/>
                </a:xfrm>
                <a:prstGeom prst="rtTriangle">
                  <a:avLst/>
                </a:prstGeom>
                <a:solidFill>
                  <a:srgbClr val="A5A5A5"/>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46" name="TextBox 145"/>
                <p:cNvSpPr txBox="1"/>
                <p:nvPr/>
              </p:nvSpPr>
              <p:spPr>
                <a:xfrm>
                  <a:off x="9055182" y="2698547"/>
                  <a:ext cx="145146" cy="326218"/>
                </a:xfrm>
                <a:prstGeom prst="rect">
                  <a:avLst/>
                </a:prstGeom>
                <a:noFill/>
              </p:spPr>
              <p:txBody>
                <a:bodyPr wrap="none" lIns="0" tIns="0" rIns="0" bIns="0" rtlCol="0">
                  <a:spAutoFit/>
                </a:bodyPr>
                <a:lstStyle/>
                <a:p>
                  <a:pPr algn="r" defTabSz="914126">
                    <a:defRPr/>
                  </a:pPr>
                  <a:r>
                    <a:rPr lang="fi-FI" sz="1400" kern="0" spc="-70" dirty="0" err="1" smtClean="0">
                      <a:solidFill>
                        <a:prstClr val="white"/>
                      </a:solidFill>
                      <a:effectLst>
                        <a:outerShdw blurRad="50800" dist="38100" dir="2700000" algn="tl" rotWithShape="0">
                          <a:srgbClr val="44546A">
                            <a:alpha val="40000"/>
                          </a:srgbClr>
                        </a:outerShdw>
                      </a:effectLst>
                      <a:latin typeface="Calibri" panose="020F0502020204030204"/>
                    </a:rPr>
                    <a:t>js</a:t>
                  </a:r>
                  <a:endParaRPr lang="en-US" sz="14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grpSp>
          <p:nvGrpSpPr>
            <p:cNvPr id="92" name="Group 91"/>
            <p:cNvGrpSpPr>
              <a:grpSpLocks noChangeAspect="1"/>
            </p:cNvGrpSpPr>
            <p:nvPr/>
          </p:nvGrpSpPr>
          <p:grpSpPr>
            <a:xfrm>
              <a:off x="307618" y="2185854"/>
              <a:ext cx="1897587" cy="1147938"/>
              <a:chOff x="781287" y="4564525"/>
              <a:chExt cx="2582491" cy="1562274"/>
            </a:xfrm>
          </p:grpSpPr>
          <p:pic>
            <p:nvPicPr>
              <p:cNvPr id="133" name="Picture 132"/>
              <p:cNvPicPr>
                <a:picLocks noChangeAspect="1"/>
              </p:cNvPicPr>
              <p:nvPr/>
            </p:nvPicPr>
            <p:blipFill>
              <a:blip r:embed="rId7"/>
              <a:stretch>
                <a:fillRect/>
              </a:stretch>
            </p:blipFill>
            <p:spPr>
              <a:xfrm>
                <a:off x="781287" y="4564525"/>
                <a:ext cx="1334951" cy="1267414"/>
              </a:xfrm>
              <a:prstGeom prst="rect">
                <a:avLst/>
              </a:prstGeom>
            </p:spPr>
          </p:pic>
          <p:pic>
            <p:nvPicPr>
              <p:cNvPr id="134" name="Picture 133"/>
              <p:cNvPicPr>
                <a:picLocks noChangeAspect="1"/>
              </p:cNvPicPr>
              <p:nvPr/>
            </p:nvPicPr>
            <p:blipFill>
              <a:blip r:embed="rId8"/>
              <a:stretch>
                <a:fillRect/>
              </a:stretch>
            </p:blipFill>
            <p:spPr>
              <a:xfrm>
                <a:off x="2722844" y="5169800"/>
                <a:ext cx="640934" cy="956999"/>
              </a:xfrm>
              <a:prstGeom prst="rect">
                <a:avLst/>
              </a:prstGeom>
            </p:spPr>
          </p:pic>
          <p:pic>
            <p:nvPicPr>
              <p:cNvPr id="135" name="Picture 134"/>
              <p:cNvPicPr>
                <a:picLocks noChangeAspect="1"/>
              </p:cNvPicPr>
              <p:nvPr/>
            </p:nvPicPr>
            <p:blipFill>
              <a:blip r:embed="rId9"/>
              <a:stretch>
                <a:fillRect/>
              </a:stretch>
            </p:blipFill>
            <p:spPr>
              <a:xfrm>
                <a:off x="1625422" y="5341440"/>
                <a:ext cx="963439" cy="699247"/>
              </a:xfrm>
              <a:prstGeom prst="rect">
                <a:avLst/>
              </a:prstGeom>
            </p:spPr>
          </p:pic>
          <p:pic>
            <p:nvPicPr>
              <p:cNvPr id="136" name="Picture 135"/>
              <p:cNvPicPr>
                <a:picLocks noChangeAspect="1"/>
              </p:cNvPicPr>
              <p:nvPr/>
            </p:nvPicPr>
            <p:blipFill>
              <a:blip r:embed="rId10"/>
              <a:stretch>
                <a:fillRect/>
              </a:stretch>
            </p:blipFill>
            <p:spPr>
              <a:xfrm>
                <a:off x="2087010" y="4919651"/>
                <a:ext cx="907928" cy="658958"/>
              </a:xfrm>
              <a:prstGeom prst="rect">
                <a:avLst/>
              </a:prstGeom>
            </p:spPr>
          </p:pic>
        </p:grpSp>
        <p:grpSp>
          <p:nvGrpSpPr>
            <p:cNvPr id="93" name="Group 92"/>
            <p:cNvGrpSpPr/>
            <p:nvPr/>
          </p:nvGrpSpPr>
          <p:grpSpPr>
            <a:xfrm>
              <a:off x="2893616" y="3175761"/>
              <a:ext cx="7263082" cy="3439831"/>
              <a:chOff x="3106882" y="3001637"/>
              <a:chExt cx="7264974" cy="3440727"/>
            </a:xfrm>
          </p:grpSpPr>
          <p:sp>
            <p:nvSpPr>
              <p:cNvPr id="106" name="Rounded Rectangle 105"/>
              <p:cNvSpPr/>
              <p:nvPr/>
            </p:nvSpPr>
            <p:spPr>
              <a:xfrm>
                <a:off x="3106882" y="3001637"/>
                <a:ext cx="7264974" cy="3440727"/>
              </a:xfrm>
              <a:prstGeom prst="roundRect">
                <a:avLst/>
              </a:prstGeom>
              <a:solidFill>
                <a:srgbClr val="E7E6E6">
                  <a:lumMod val="20000"/>
                  <a:lumOff val="80000"/>
                  <a:alpha val="75000"/>
                </a:srgbClr>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07972"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defRPr/>
                </a:pPr>
                <a:endParaRPr lang="en-US" sz="1999" kern="0" smtClean="0">
                  <a:solidFill>
                    <a:prstClr val="black">
                      <a:lumMod val="65000"/>
                      <a:lumOff val="35000"/>
                    </a:prstClr>
                  </a:solidFill>
                  <a:latin typeface="Calibri" panose="020F0502020204030204"/>
                  <a:ea typeface="Segoe UI" pitchFamily="34" charset="0"/>
                  <a:cs typeface="Segoe UI" pitchFamily="34" charset="0"/>
                </a:endParaRPr>
              </a:p>
            </p:txBody>
          </p:sp>
          <p:grpSp>
            <p:nvGrpSpPr>
              <p:cNvPr id="107" name="Group 106"/>
              <p:cNvGrpSpPr/>
              <p:nvPr/>
            </p:nvGrpSpPr>
            <p:grpSpPr>
              <a:xfrm>
                <a:off x="3475525" y="4717793"/>
                <a:ext cx="1410066" cy="945215"/>
                <a:chOff x="9182180" y="1148235"/>
                <a:chExt cx="1650542" cy="1106414"/>
              </a:xfrm>
            </p:grpSpPr>
            <p:pic>
              <p:nvPicPr>
                <p:cNvPr id="131" name="Picture 130"/>
                <p:cNvPicPr>
                  <a:picLocks noChangeAspect="1"/>
                </p:cNvPicPr>
                <p:nvPr/>
              </p:nvPicPr>
              <p:blipFill>
                <a:blip r:embed="rId11"/>
                <a:stretch>
                  <a:fillRect/>
                </a:stretch>
              </p:blipFill>
              <p:spPr>
                <a:xfrm>
                  <a:off x="9586780" y="1148235"/>
                  <a:ext cx="841328" cy="775240"/>
                </a:xfrm>
                <a:prstGeom prst="rect">
                  <a:avLst/>
                </a:prstGeom>
              </p:spPr>
            </p:pic>
            <p:sp>
              <p:nvSpPr>
                <p:cNvPr id="132" name="TextBox 131"/>
                <p:cNvSpPr txBox="1"/>
                <p:nvPr/>
              </p:nvSpPr>
              <p:spPr>
                <a:xfrm>
                  <a:off x="9182180" y="1930410"/>
                  <a:ext cx="1650542" cy="324239"/>
                </a:xfrm>
                <a:prstGeom prst="rect">
                  <a:avLst/>
                </a:prstGeom>
                <a:noFill/>
              </p:spPr>
              <p:txBody>
                <a:bodyPr wrap="none" lIns="0" tIns="0" rIns="0" bIns="0" rtlCol="0">
                  <a:spAutoFit/>
                </a:bodyPr>
                <a:lstStyle/>
                <a:p>
                  <a:pPr algn="ctr" defTabSz="914126">
                    <a:defRPr/>
                  </a:pPr>
                  <a:r>
                    <a:rPr lang="en-US" sz="1799" kern="0" spc="-70" dirty="0" smtClean="0">
                      <a:solidFill>
                        <a:prstClr val="white">
                          <a:lumMod val="50000"/>
                        </a:prstClr>
                      </a:solidFill>
                      <a:latin typeface="Calibri" panose="020F0502020204030204"/>
                    </a:rPr>
                    <a:t>List and Libraries</a:t>
                  </a:r>
                </a:p>
              </p:txBody>
            </p:sp>
          </p:grpSp>
          <p:sp>
            <p:nvSpPr>
              <p:cNvPr id="108" name="Rounded Rectangle 107"/>
              <p:cNvSpPr/>
              <p:nvPr/>
            </p:nvSpPr>
            <p:spPr>
              <a:xfrm>
                <a:off x="5229980" y="4300820"/>
                <a:ext cx="4499264" cy="1963882"/>
              </a:xfrm>
              <a:prstGeom prst="roundRect">
                <a:avLst/>
              </a:prstGeom>
              <a:solidFill>
                <a:srgbClr val="5B9BD5">
                  <a:lumMod val="20000"/>
                  <a:lumOff val="80000"/>
                </a:srgbClr>
              </a:solidFill>
              <a:ln w="6350" cap="flat" cmpd="sng" algn="ctr">
                <a:solidFill>
                  <a:srgbClr val="5B9BD5"/>
                </a:solidFill>
                <a:prstDash val="solid"/>
                <a:miter lim="800000"/>
              </a:ln>
              <a:effectLst/>
            </p:spPr>
            <p:txBody>
              <a:bodyPr rtlCol="0" anchor="ctr"/>
              <a:lstStyle/>
              <a:p>
                <a:pPr algn="ctr" defTabSz="914126">
                  <a:defRPr/>
                </a:pPr>
                <a:endParaRPr lang="en-US" sz="1799" kern="0" smtClean="0">
                  <a:solidFill>
                    <a:prstClr val="black"/>
                  </a:solidFill>
                  <a:latin typeface="Calibri" panose="020F0502020204030204"/>
                </a:endParaRPr>
              </a:p>
            </p:txBody>
          </p:sp>
          <p:grpSp>
            <p:nvGrpSpPr>
              <p:cNvPr id="109" name="Group 108"/>
              <p:cNvGrpSpPr/>
              <p:nvPr/>
            </p:nvGrpSpPr>
            <p:grpSpPr>
              <a:xfrm>
                <a:off x="5603329" y="4741403"/>
                <a:ext cx="3752566" cy="954433"/>
                <a:chOff x="3357673" y="5127708"/>
                <a:chExt cx="3752566" cy="954433"/>
              </a:xfrm>
            </p:grpSpPr>
            <p:grpSp>
              <p:nvGrpSpPr>
                <p:cNvPr id="119" name="Group 118"/>
                <p:cNvGrpSpPr/>
                <p:nvPr/>
              </p:nvGrpSpPr>
              <p:grpSpPr>
                <a:xfrm>
                  <a:off x="3357673" y="5135047"/>
                  <a:ext cx="839332" cy="947094"/>
                  <a:chOff x="9747083" y="2768132"/>
                  <a:chExt cx="982473" cy="1108614"/>
                </a:xfrm>
              </p:grpSpPr>
              <p:pic>
                <p:nvPicPr>
                  <p:cNvPr id="129" name="Picture 128"/>
                  <p:cNvPicPr>
                    <a:picLocks noChangeAspect="1"/>
                  </p:cNvPicPr>
                  <p:nvPr/>
                </p:nvPicPr>
                <p:blipFill>
                  <a:blip r:embed="rId12"/>
                  <a:stretch>
                    <a:fillRect/>
                  </a:stretch>
                </p:blipFill>
                <p:spPr>
                  <a:xfrm>
                    <a:off x="9946304" y="2768132"/>
                    <a:ext cx="584010" cy="487200"/>
                  </a:xfrm>
                  <a:prstGeom prst="rect">
                    <a:avLst/>
                  </a:prstGeom>
                </p:spPr>
              </p:pic>
              <p:sp>
                <p:nvSpPr>
                  <p:cNvPr id="130" name="TextBox 129"/>
                  <p:cNvSpPr txBox="1"/>
                  <p:nvPr/>
                </p:nvSpPr>
                <p:spPr>
                  <a:xfrm>
                    <a:off x="9747083" y="3228268"/>
                    <a:ext cx="982473" cy="648478"/>
                  </a:xfrm>
                  <a:prstGeom prst="rect">
                    <a:avLst/>
                  </a:prstGeom>
                  <a:noFill/>
                </p:spPr>
                <p:txBody>
                  <a:bodyPr wrap="none" lIns="0" tIns="0" rIns="0" bIns="0" rtlCol="0">
                    <a:spAutoFit/>
                  </a:bodyPr>
                  <a:lstStyle/>
                  <a:p>
                    <a:pPr algn="ctr" defTabSz="914126">
                      <a:defRPr/>
                    </a:pPr>
                    <a:r>
                      <a:rPr lang="en-US" sz="1799" kern="0" spc="-70" dirty="0" smtClean="0">
                        <a:solidFill>
                          <a:prstClr val="black">
                            <a:lumMod val="65000"/>
                            <a:lumOff val="35000"/>
                          </a:prstClr>
                        </a:solidFill>
                        <a:latin typeface="Calibri" panose="020F0502020204030204"/>
                      </a:rPr>
                      <a:t>Managed</a:t>
                    </a:r>
                  </a:p>
                  <a:p>
                    <a:pPr algn="ctr" defTabSz="914126">
                      <a:defRPr/>
                    </a:pPr>
                    <a:r>
                      <a:rPr lang="en-US" sz="1799" kern="0" spc="-70" dirty="0" smtClean="0">
                        <a:solidFill>
                          <a:prstClr val="black">
                            <a:lumMod val="65000"/>
                            <a:lumOff val="35000"/>
                          </a:prstClr>
                        </a:solidFill>
                        <a:latin typeface="Calibri" panose="020F0502020204030204"/>
                      </a:rPr>
                      <a:t>Metadata</a:t>
                    </a:r>
                  </a:p>
                </p:txBody>
              </p:sp>
            </p:grpSp>
            <p:grpSp>
              <p:nvGrpSpPr>
                <p:cNvPr id="120" name="Group 119"/>
                <p:cNvGrpSpPr/>
                <p:nvPr/>
              </p:nvGrpSpPr>
              <p:grpSpPr>
                <a:xfrm>
                  <a:off x="4371179" y="5127708"/>
                  <a:ext cx="610936" cy="947094"/>
                  <a:chOff x="9880756" y="2768132"/>
                  <a:chExt cx="715126" cy="1108614"/>
                </a:xfrm>
              </p:grpSpPr>
              <p:pic>
                <p:nvPicPr>
                  <p:cNvPr id="127" name="Picture 126"/>
                  <p:cNvPicPr>
                    <a:picLocks noChangeAspect="1"/>
                  </p:cNvPicPr>
                  <p:nvPr/>
                </p:nvPicPr>
                <p:blipFill>
                  <a:blip r:embed="rId12"/>
                  <a:stretch>
                    <a:fillRect/>
                  </a:stretch>
                </p:blipFill>
                <p:spPr>
                  <a:xfrm>
                    <a:off x="9946304" y="2768132"/>
                    <a:ext cx="584010" cy="487200"/>
                  </a:xfrm>
                  <a:prstGeom prst="rect">
                    <a:avLst/>
                  </a:prstGeom>
                </p:spPr>
              </p:pic>
              <p:sp>
                <p:nvSpPr>
                  <p:cNvPr id="128" name="TextBox 127"/>
                  <p:cNvSpPr txBox="1"/>
                  <p:nvPr/>
                </p:nvSpPr>
                <p:spPr>
                  <a:xfrm>
                    <a:off x="9880756" y="3228268"/>
                    <a:ext cx="715126" cy="648478"/>
                  </a:xfrm>
                  <a:prstGeom prst="rect">
                    <a:avLst/>
                  </a:prstGeom>
                  <a:noFill/>
                </p:spPr>
                <p:txBody>
                  <a:bodyPr wrap="none" lIns="0" tIns="0" rIns="0" bIns="0" rtlCol="0">
                    <a:spAutoFit/>
                  </a:bodyPr>
                  <a:lstStyle/>
                  <a:p>
                    <a:pPr algn="ctr" defTabSz="914126">
                      <a:defRPr/>
                    </a:pPr>
                    <a:r>
                      <a:rPr lang="en-US" sz="1799" kern="0" spc="-70" dirty="0" smtClean="0">
                        <a:solidFill>
                          <a:prstClr val="black">
                            <a:lumMod val="65000"/>
                            <a:lumOff val="35000"/>
                          </a:prstClr>
                        </a:solidFill>
                        <a:latin typeface="Calibri" panose="020F0502020204030204"/>
                      </a:rPr>
                      <a:t>Search</a:t>
                    </a:r>
                  </a:p>
                  <a:p>
                    <a:pPr algn="ctr" defTabSz="914126">
                      <a:defRPr/>
                    </a:pPr>
                    <a:r>
                      <a:rPr lang="en-US" sz="1799" kern="0" spc="-70" dirty="0" smtClean="0">
                        <a:solidFill>
                          <a:prstClr val="black">
                            <a:lumMod val="65000"/>
                            <a:lumOff val="35000"/>
                          </a:prstClr>
                        </a:solidFill>
                        <a:latin typeface="Calibri" panose="020F0502020204030204"/>
                      </a:rPr>
                      <a:t>Service</a:t>
                    </a:r>
                  </a:p>
                </p:txBody>
              </p:sp>
            </p:grpSp>
            <p:grpSp>
              <p:nvGrpSpPr>
                <p:cNvPr id="121" name="Group 120"/>
                <p:cNvGrpSpPr/>
                <p:nvPr/>
              </p:nvGrpSpPr>
              <p:grpSpPr>
                <a:xfrm>
                  <a:off x="5288535" y="5127708"/>
                  <a:ext cx="839332" cy="947094"/>
                  <a:chOff x="9747083" y="2768132"/>
                  <a:chExt cx="982474" cy="1108614"/>
                </a:xfrm>
              </p:grpSpPr>
              <p:pic>
                <p:nvPicPr>
                  <p:cNvPr id="125" name="Picture 124"/>
                  <p:cNvPicPr>
                    <a:picLocks noChangeAspect="1"/>
                  </p:cNvPicPr>
                  <p:nvPr/>
                </p:nvPicPr>
                <p:blipFill>
                  <a:blip r:embed="rId12"/>
                  <a:stretch>
                    <a:fillRect/>
                  </a:stretch>
                </p:blipFill>
                <p:spPr>
                  <a:xfrm>
                    <a:off x="9946304" y="2768132"/>
                    <a:ext cx="584010" cy="487200"/>
                  </a:xfrm>
                  <a:prstGeom prst="rect">
                    <a:avLst/>
                  </a:prstGeom>
                </p:spPr>
              </p:pic>
              <p:sp>
                <p:nvSpPr>
                  <p:cNvPr id="126" name="TextBox 125"/>
                  <p:cNvSpPr txBox="1"/>
                  <p:nvPr/>
                </p:nvSpPr>
                <p:spPr>
                  <a:xfrm>
                    <a:off x="9747083" y="3228268"/>
                    <a:ext cx="982474" cy="648478"/>
                  </a:xfrm>
                  <a:prstGeom prst="rect">
                    <a:avLst/>
                  </a:prstGeom>
                  <a:noFill/>
                </p:spPr>
                <p:txBody>
                  <a:bodyPr wrap="none" lIns="0" tIns="0" rIns="0" bIns="0" rtlCol="0">
                    <a:spAutoFit/>
                  </a:bodyPr>
                  <a:lstStyle/>
                  <a:p>
                    <a:pPr algn="ctr" defTabSz="914126">
                      <a:defRPr/>
                    </a:pPr>
                    <a:r>
                      <a:rPr lang="en-US" sz="1799" kern="0" spc="-70" dirty="0" smtClean="0">
                        <a:solidFill>
                          <a:prstClr val="black">
                            <a:lumMod val="65000"/>
                            <a:lumOff val="35000"/>
                          </a:prstClr>
                        </a:solidFill>
                        <a:latin typeface="Calibri" panose="020F0502020204030204"/>
                      </a:rPr>
                      <a:t>Workflow</a:t>
                    </a:r>
                  </a:p>
                  <a:p>
                    <a:pPr algn="ctr" defTabSz="914126">
                      <a:defRPr/>
                    </a:pPr>
                    <a:r>
                      <a:rPr lang="en-US" sz="1799" kern="0" spc="-70" dirty="0" smtClean="0">
                        <a:solidFill>
                          <a:prstClr val="black">
                            <a:lumMod val="65000"/>
                            <a:lumOff val="35000"/>
                          </a:prstClr>
                        </a:solidFill>
                        <a:latin typeface="Calibri" panose="020F0502020204030204"/>
                      </a:rPr>
                      <a:t>Service</a:t>
                    </a:r>
                  </a:p>
                </p:txBody>
              </p:sp>
            </p:grpSp>
            <p:grpSp>
              <p:nvGrpSpPr>
                <p:cNvPr id="122" name="Group 121"/>
                <p:cNvGrpSpPr/>
                <p:nvPr/>
              </p:nvGrpSpPr>
              <p:grpSpPr>
                <a:xfrm>
                  <a:off x="6611316" y="5135045"/>
                  <a:ext cx="498923" cy="670095"/>
                  <a:chOff x="9946304" y="2768132"/>
                  <a:chExt cx="584010" cy="784375"/>
                </a:xfrm>
              </p:grpSpPr>
              <p:pic>
                <p:nvPicPr>
                  <p:cNvPr id="123" name="Picture 122"/>
                  <p:cNvPicPr>
                    <a:picLocks noChangeAspect="1"/>
                  </p:cNvPicPr>
                  <p:nvPr/>
                </p:nvPicPr>
                <p:blipFill>
                  <a:blip r:embed="rId12"/>
                  <a:stretch>
                    <a:fillRect/>
                  </a:stretch>
                </p:blipFill>
                <p:spPr>
                  <a:xfrm>
                    <a:off x="9946304" y="2768132"/>
                    <a:ext cx="584010" cy="487200"/>
                  </a:xfrm>
                  <a:prstGeom prst="rect">
                    <a:avLst/>
                  </a:prstGeom>
                </p:spPr>
              </p:pic>
              <p:sp>
                <p:nvSpPr>
                  <p:cNvPr id="124" name="TextBox 123"/>
                  <p:cNvSpPr txBox="1"/>
                  <p:nvPr/>
                </p:nvSpPr>
                <p:spPr>
                  <a:xfrm>
                    <a:off x="10046740" y="3228268"/>
                    <a:ext cx="383158" cy="324239"/>
                  </a:xfrm>
                  <a:prstGeom prst="rect">
                    <a:avLst/>
                  </a:prstGeom>
                  <a:noFill/>
                </p:spPr>
                <p:txBody>
                  <a:bodyPr wrap="none" lIns="0" tIns="0" rIns="0" bIns="0" rtlCol="0">
                    <a:spAutoFit/>
                  </a:bodyPr>
                  <a:lstStyle/>
                  <a:p>
                    <a:pPr algn="ctr" defTabSz="914126">
                      <a:defRPr/>
                    </a:pPr>
                    <a:r>
                      <a:rPr lang="en-US" sz="1799" kern="0" spc="-70" dirty="0" smtClean="0">
                        <a:solidFill>
                          <a:prstClr val="black">
                            <a:lumMod val="65000"/>
                            <a:lumOff val="35000"/>
                          </a:prstClr>
                        </a:solidFill>
                        <a:latin typeface="Calibri" panose="020F0502020204030204"/>
                      </a:rPr>
                      <a:t>BCS</a:t>
                    </a:r>
                  </a:p>
                </p:txBody>
              </p:sp>
            </p:grpSp>
          </p:grpSp>
          <p:sp>
            <p:nvSpPr>
              <p:cNvPr id="110" name="TextBox 109"/>
              <p:cNvSpPr txBox="1"/>
              <p:nvPr/>
            </p:nvSpPr>
            <p:spPr>
              <a:xfrm>
                <a:off x="6389216" y="5795603"/>
                <a:ext cx="2061462" cy="369332"/>
              </a:xfrm>
              <a:prstGeom prst="rect">
                <a:avLst/>
              </a:prstGeom>
              <a:noFill/>
            </p:spPr>
            <p:txBody>
              <a:bodyPr wrap="none" rtlCol="0">
                <a:spAutoFit/>
              </a:bodyPr>
              <a:lstStyle/>
              <a:p>
                <a:pPr defTabSz="914126">
                  <a:defRPr/>
                </a:pPr>
                <a:r>
                  <a:rPr lang="en-US" sz="1799" kern="0" dirty="0" smtClean="0">
                    <a:solidFill>
                      <a:prstClr val="black">
                        <a:lumMod val="50000"/>
                        <a:lumOff val="50000"/>
                      </a:prstClr>
                    </a:solidFill>
                    <a:latin typeface="Calibri" panose="020F0502020204030204"/>
                  </a:rPr>
                  <a:t>Service Applications</a:t>
                </a:r>
              </a:p>
            </p:txBody>
          </p:sp>
          <p:sp>
            <p:nvSpPr>
              <p:cNvPr id="111" name="Rectangle 110"/>
              <p:cNvSpPr/>
              <p:nvPr/>
            </p:nvSpPr>
            <p:spPr bwMode="auto">
              <a:xfrm>
                <a:off x="3511094" y="3623828"/>
                <a:ext cx="6222165" cy="403166"/>
              </a:xfrm>
              <a:prstGeom prst="rect">
                <a:avLst/>
              </a:prstGeom>
              <a:solidFill>
                <a:srgbClr val="5B9BD5">
                  <a:lumMod val="20000"/>
                  <a:lumOff val="80000"/>
                </a:srgbClr>
              </a:solidFill>
              <a:ln w="6350" cap="flat" cmpd="sng" algn="ctr">
                <a:solidFill>
                  <a:srgbClr val="5B9BD5"/>
                </a:solidFill>
                <a:prstDash val="solid"/>
                <a:miter lim="800000"/>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defRPr/>
                </a:pPr>
                <a:r>
                  <a:rPr lang="en-US" sz="1600" kern="0" dirty="0" smtClean="0">
                    <a:solidFill>
                      <a:prstClr val="black">
                        <a:lumMod val="50000"/>
                        <a:lumOff val="50000"/>
                      </a:prstClr>
                    </a:solidFill>
                    <a:latin typeface="Calibri" panose="020F0502020204030204"/>
                  </a:rPr>
                  <a:t>SharePoint API</a:t>
                </a:r>
              </a:p>
            </p:txBody>
          </p:sp>
          <p:sp>
            <p:nvSpPr>
              <p:cNvPr id="112" name="Oval 111"/>
              <p:cNvSpPr/>
              <p:nvPr/>
            </p:nvSpPr>
            <p:spPr>
              <a:xfrm>
                <a:off x="5734172" y="3138291"/>
                <a:ext cx="218209" cy="190693"/>
              </a:xfrm>
              <a:prstGeom prst="ellipse">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126">
                  <a:defRPr/>
                </a:pPr>
                <a:endParaRPr lang="en-US" sz="1799" kern="0" smtClean="0">
                  <a:solidFill>
                    <a:prstClr val="white"/>
                  </a:solidFill>
                  <a:latin typeface="Calibri" panose="020F0502020204030204"/>
                </a:endParaRPr>
              </a:p>
            </p:txBody>
          </p:sp>
          <p:sp>
            <p:nvSpPr>
              <p:cNvPr id="113" name="Oval 112"/>
              <p:cNvSpPr/>
              <p:nvPr/>
            </p:nvSpPr>
            <p:spPr>
              <a:xfrm>
                <a:off x="7261403" y="3137072"/>
                <a:ext cx="218209" cy="190693"/>
              </a:xfrm>
              <a:prstGeom prst="ellipse">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126">
                  <a:defRPr/>
                </a:pPr>
                <a:endParaRPr lang="en-US" sz="1799" kern="0" smtClean="0">
                  <a:solidFill>
                    <a:prstClr val="white"/>
                  </a:solidFill>
                  <a:latin typeface="Calibri" panose="020F0502020204030204"/>
                </a:endParaRPr>
              </a:p>
            </p:txBody>
          </p:sp>
          <p:cxnSp>
            <p:nvCxnSpPr>
              <p:cNvPr id="114" name="Straight Connector 113"/>
              <p:cNvCxnSpPr/>
              <p:nvPr/>
            </p:nvCxnSpPr>
            <p:spPr>
              <a:xfrm flipH="1">
                <a:off x="5843276" y="3316913"/>
                <a:ext cx="2" cy="296406"/>
              </a:xfrm>
              <a:prstGeom prst="line">
                <a:avLst/>
              </a:prstGeom>
              <a:noFill/>
              <a:ln w="6350" cap="flat" cmpd="sng" algn="ctr">
                <a:solidFill>
                  <a:srgbClr val="5B9BD5"/>
                </a:solidFill>
                <a:prstDash val="solid"/>
                <a:miter lim="800000"/>
              </a:ln>
              <a:effectLst/>
            </p:spPr>
          </p:cxnSp>
          <p:cxnSp>
            <p:nvCxnSpPr>
              <p:cNvPr id="115" name="Straight Connector 114"/>
              <p:cNvCxnSpPr/>
              <p:nvPr/>
            </p:nvCxnSpPr>
            <p:spPr>
              <a:xfrm flipH="1">
                <a:off x="7370507" y="3310681"/>
                <a:ext cx="2" cy="296406"/>
              </a:xfrm>
              <a:prstGeom prst="line">
                <a:avLst/>
              </a:prstGeom>
              <a:noFill/>
              <a:ln w="6350" cap="flat" cmpd="sng" algn="ctr">
                <a:solidFill>
                  <a:srgbClr val="5B9BD5"/>
                </a:solidFill>
                <a:prstDash val="solid"/>
                <a:miter lim="800000"/>
              </a:ln>
              <a:effectLst/>
            </p:spPr>
          </p:cxnSp>
          <p:sp>
            <p:nvSpPr>
              <p:cNvPr id="116" name="TextBox 115"/>
              <p:cNvSpPr txBox="1"/>
              <p:nvPr/>
            </p:nvSpPr>
            <p:spPr>
              <a:xfrm>
                <a:off x="5116443" y="3120330"/>
                <a:ext cx="588431" cy="338554"/>
              </a:xfrm>
              <a:prstGeom prst="rect">
                <a:avLst/>
              </a:prstGeom>
              <a:noFill/>
            </p:spPr>
            <p:txBody>
              <a:bodyPr wrap="none" rtlCol="0">
                <a:spAutoFit/>
              </a:bodyPr>
              <a:lstStyle/>
              <a:p>
                <a:pPr defTabSz="914126">
                  <a:defRPr/>
                </a:pPr>
                <a:r>
                  <a:rPr lang="en-US" sz="1600" i="1" kern="0" dirty="0" smtClean="0">
                    <a:solidFill>
                      <a:prstClr val="white">
                        <a:lumMod val="50000"/>
                      </a:prstClr>
                    </a:solidFill>
                    <a:latin typeface="Calibri" panose="020F0502020204030204"/>
                  </a:rPr>
                  <a:t>REST</a:t>
                </a:r>
              </a:p>
            </p:txBody>
          </p:sp>
          <p:sp>
            <p:nvSpPr>
              <p:cNvPr id="117" name="TextBox 116"/>
              <p:cNvSpPr txBox="1"/>
              <p:nvPr/>
            </p:nvSpPr>
            <p:spPr>
              <a:xfrm>
                <a:off x="6546338" y="3144513"/>
                <a:ext cx="694421" cy="338554"/>
              </a:xfrm>
              <a:prstGeom prst="rect">
                <a:avLst/>
              </a:prstGeom>
              <a:noFill/>
            </p:spPr>
            <p:txBody>
              <a:bodyPr wrap="none" rtlCol="0">
                <a:spAutoFit/>
              </a:bodyPr>
              <a:lstStyle/>
              <a:p>
                <a:pPr defTabSz="914126">
                  <a:defRPr/>
                </a:pPr>
                <a:r>
                  <a:rPr lang="en-US" sz="1600" i="1" kern="0" dirty="0" smtClean="0">
                    <a:solidFill>
                      <a:prstClr val="white">
                        <a:lumMod val="50000"/>
                      </a:prstClr>
                    </a:solidFill>
                    <a:latin typeface="Calibri" panose="020F0502020204030204"/>
                  </a:rPr>
                  <a:t>CSOM</a:t>
                </a:r>
              </a:p>
            </p:txBody>
          </p:sp>
          <p:sp>
            <p:nvSpPr>
              <p:cNvPr id="118" name="TextBox 117"/>
              <p:cNvSpPr txBox="1"/>
              <p:nvPr/>
            </p:nvSpPr>
            <p:spPr>
              <a:xfrm>
                <a:off x="3536968" y="3064703"/>
                <a:ext cx="1200842" cy="369332"/>
              </a:xfrm>
              <a:prstGeom prst="rect">
                <a:avLst/>
              </a:prstGeom>
              <a:noFill/>
            </p:spPr>
            <p:txBody>
              <a:bodyPr wrap="none" rtlCol="0">
                <a:spAutoFit/>
              </a:bodyPr>
              <a:lstStyle/>
              <a:p>
                <a:pPr defTabSz="914126">
                  <a:defRPr/>
                </a:pPr>
                <a:r>
                  <a:rPr lang="en-US" sz="1799" kern="0" dirty="0" smtClean="0">
                    <a:solidFill>
                      <a:prstClr val="black">
                        <a:lumMod val="65000"/>
                        <a:lumOff val="35000"/>
                      </a:prstClr>
                    </a:solidFill>
                    <a:latin typeface="Calibri" panose="020F0502020204030204"/>
                    <a:ea typeface="Segoe UI" pitchFamily="34" charset="0"/>
                    <a:cs typeface="Segoe UI" pitchFamily="34" charset="0"/>
                  </a:rPr>
                  <a:t>SharePoint</a:t>
                </a:r>
                <a:endParaRPr lang="en-US" sz="1799" kern="0" dirty="0" smtClean="0">
                  <a:solidFill>
                    <a:prstClr val="black"/>
                  </a:solidFill>
                  <a:latin typeface="Calibri" panose="020F0502020204030204"/>
                </a:endParaRPr>
              </a:p>
            </p:txBody>
          </p:sp>
        </p:grpSp>
        <p:cxnSp>
          <p:nvCxnSpPr>
            <p:cNvPr id="94" name="Straight Arrow Connector 93"/>
            <p:cNvCxnSpPr/>
            <p:nvPr/>
          </p:nvCxnSpPr>
          <p:spPr>
            <a:xfrm flipV="1">
              <a:off x="2078767" y="1939983"/>
              <a:ext cx="931868" cy="506813"/>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5" name="Straight Arrow Connector 94"/>
            <p:cNvCxnSpPr/>
            <p:nvPr/>
          </p:nvCxnSpPr>
          <p:spPr>
            <a:xfrm>
              <a:off x="1473522" y="3445339"/>
              <a:ext cx="1256266" cy="111597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6" name="Straight Arrow Connector 95"/>
            <p:cNvCxnSpPr/>
            <p:nvPr/>
          </p:nvCxnSpPr>
          <p:spPr>
            <a:xfrm flipV="1">
              <a:off x="6957431" y="995576"/>
              <a:ext cx="1384295" cy="491358"/>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7" name="Straight Arrow Connector 96"/>
            <p:cNvCxnSpPr/>
            <p:nvPr/>
          </p:nvCxnSpPr>
          <p:spPr>
            <a:xfrm>
              <a:off x="6957431" y="1901572"/>
              <a:ext cx="2574519" cy="361596"/>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8" name="Straight Arrow Connector 97"/>
            <p:cNvCxnSpPr/>
            <p:nvPr/>
          </p:nvCxnSpPr>
          <p:spPr>
            <a:xfrm flipH="1">
              <a:off x="5626541" y="2263168"/>
              <a:ext cx="283121" cy="1021079"/>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9" name="Straight Arrow Connector 98"/>
            <p:cNvCxnSpPr/>
            <p:nvPr/>
          </p:nvCxnSpPr>
          <p:spPr>
            <a:xfrm>
              <a:off x="6525157" y="2299283"/>
              <a:ext cx="634035" cy="951831"/>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0" name="Elbow Connector 99"/>
            <p:cNvCxnSpPr/>
            <p:nvPr/>
          </p:nvCxnSpPr>
          <p:spPr>
            <a:xfrm rot="5400000" flipH="1" flipV="1">
              <a:off x="8767229" y="3444438"/>
              <a:ext cx="2158489" cy="1131596"/>
            </a:xfrm>
            <a:prstGeom prst="bentConnector3">
              <a:avLst>
                <a:gd name="adj1" fmla="val 910"/>
              </a:avLst>
            </a:prstGeom>
            <a:noFill/>
            <a:ln w="41275" cap="flat" cmpd="sng" algn="ctr">
              <a:solidFill>
                <a:sysClr val="window" lastClr="FFFFFF">
                  <a:lumMod val="65000"/>
                </a:sysClr>
              </a:solidFill>
              <a:prstDash val="sysDash"/>
              <a:miter lim="800000"/>
              <a:tailEnd type="stealth" w="lg" len="lg"/>
            </a:ln>
            <a:effectLst/>
          </p:spPr>
        </p:cxnSp>
        <p:cxnSp>
          <p:nvCxnSpPr>
            <p:cNvPr id="101" name="Straight Arrow Connector 100"/>
            <p:cNvCxnSpPr/>
            <p:nvPr/>
          </p:nvCxnSpPr>
          <p:spPr>
            <a:xfrm flipH="1">
              <a:off x="3888388" y="4121590"/>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2" name="Straight Arrow Connector 101"/>
            <p:cNvCxnSpPr/>
            <p:nvPr/>
          </p:nvCxnSpPr>
          <p:spPr>
            <a:xfrm flipH="1">
              <a:off x="5749141" y="4136085"/>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3" name="Straight Arrow Connector 102"/>
            <p:cNvCxnSpPr/>
            <p:nvPr/>
          </p:nvCxnSpPr>
          <p:spPr>
            <a:xfrm flipH="1">
              <a:off x="6672805" y="4136085"/>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4" name="Straight Arrow Connector 103"/>
            <p:cNvCxnSpPr/>
            <p:nvPr/>
          </p:nvCxnSpPr>
          <p:spPr>
            <a:xfrm flipH="1">
              <a:off x="7674741" y="4136085"/>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5" name="Straight Arrow Connector 104"/>
            <p:cNvCxnSpPr/>
            <p:nvPr/>
          </p:nvCxnSpPr>
          <p:spPr>
            <a:xfrm flipH="1">
              <a:off x="8834468" y="4147103"/>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grpSp>
    </p:spTree>
    <p:extLst>
      <p:ext uri="{BB962C8B-B14F-4D97-AF65-F5344CB8AC3E}">
        <p14:creationId xmlns:p14="http://schemas.microsoft.com/office/powerpoint/2010/main" val="316309867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idx="1"/>
          </p:nvPr>
        </p:nvSpPr>
        <p:spPr/>
        <p:txBody>
          <a:bodyPr/>
          <a:lstStyle/>
          <a:p>
            <a:r>
              <a:rPr lang="en-US" dirty="0" smtClean="0"/>
              <a:t>What - Workflow</a:t>
            </a:r>
            <a:endParaRPr lang="en-US" dirty="0"/>
          </a:p>
        </p:txBody>
      </p:sp>
      <p:sp>
        <p:nvSpPr>
          <p:cNvPr id="10" name="Content Placeholder 9"/>
          <p:cNvSpPr>
            <a:spLocks noGrp="1"/>
          </p:cNvSpPr>
          <p:nvPr>
            <p:ph sz="quarter" idx="4"/>
          </p:nvPr>
        </p:nvSpPr>
        <p:spPr/>
        <p:txBody>
          <a:bodyPr/>
          <a:lstStyle/>
          <a:p>
            <a:r>
              <a:rPr lang="en-US" dirty="0" smtClean="0"/>
              <a:t>Used to automate business process</a:t>
            </a:r>
          </a:p>
          <a:p>
            <a:r>
              <a:rPr lang="en-US" dirty="0" smtClean="0"/>
              <a:t>Introduced in SharePoint 2007; updated in 2010</a:t>
            </a:r>
          </a:p>
          <a:p>
            <a:r>
              <a:rPr lang="en-US" dirty="0" smtClean="0"/>
              <a:t>SharePoint 2013 introduced significant changes</a:t>
            </a:r>
          </a:p>
          <a:p>
            <a:r>
              <a:rPr lang="en-US" dirty="0" smtClean="0"/>
              <a:t>.NET 3.5 Workflow Foundation used in SharePoint 2010 included in SharePoint 2013 for backwards compatibility</a:t>
            </a:r>
          </a:p>
          <a:p>
            <a:r>
              <a:rPr lang="en-US" dirty="0" smtClean="0"/>
              <a:t>Workflows in SharePoint 2013 handled by Workflow Manager 1.0</a:t>
            </a:r>
          </a:p>
          <a:p>
            <a:r>
              <a:rPr lang="en-US" dirty="0" smtClean="0"/>
              <a:t>Full parity in features &amp; capabilities between SharePoint On-Premises &amp; SharePoint Online</a:t>
            </a:r>
          </a:p>
        </p:txBody>
      </p:sp>
    </p:spTree>
    <p:extLst>
      <p:ext uri="{BB962C8B-B14F-4D97-AF65-F5344CB8AC3E}">
        <p14:creationId xmlns:p14="http://schemas.microsoft.com/office/powerpoint/2010/main" val="419340207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idx="1"/>
          </p:nvPr>
        </p:nvSpPr>
        <p:spPr/>
        <p:txBody>
          <a:bodyPr/>
          <a:lstStyle/>
          <a:p>
            <a:r>
              <a:rPr lang="en-US" dirty="0" smtClean="0"/>
              <a:t>Why - Workflow</a:t>
            </a:r>
            <a:endParaRPr lang="en-US" dirty="0"/>
          </a:p>
        </p:txBody>
      </p:sp>
      <p:sp>
        <p:nvSpPr>
          <p:cNvPr id="10" name="Content Placeholder 9"/>
          <p:cNvSpPr>
            <a:spLocks noGrp="1"/>
          </p:cNvSpPr>
          <p:nvPr>
            <p:ph sz="quarter" idx="4"/>
          </p:nvPr>
        </p:nvSpPr>
        <p:spPr/>
        <p:txBody>
          <a:bodyPr/>
          <a:lstStyle/>
          <a:p>
            <a:r>
              <a:rPr lang="en-US" dirty="0" smtClean="0"/>
              <a:t>Automate process in your custom apps</a:t>
            </a:r>
          </a:p>
          <a:p>
            <a:r>
              <a:rPr lang="en-US" dirty="0" smtClean="0"/>
              <a:t>Great for long running processes</a:t>
            </a:r>
          </a:p>
          <a:p>
            <a:r>
              <a:rPr lang="en-US" dirty="0" smtClean="0"/>
              <a:t>Client-side apps can leverage to protect IP</a:t>
            </a:r>
          </a:p>
          <a:p>
            <a:r>
              <a:rPr lang="en-US" dirty="0" smtClean="0"/>
              <a:t>Apps can leverage to execute long running process</a:t>
            </a:r>
          </a:p>
          <a:p>
            <a:r>
              <a:rPr lang="en-US" dirty="0" smtClean="0"/>
              <a:t>Apps can leverage using SharePoint UX concepts in custom solutions such as history lists, task lists &amp; forms</a:t>
            </a:r>
            <a:endParaRPr lang="en-US" dirty="0"/>
          </a:p>
        </p:txBody>
      </p:sp>
    </p:spTree>
    <p:extLst>
      <p:ext uri="{BB962C8B-B14F-4D97-AF65-F5344CB8AC3E}">
        <p14:creationId xmlns:p14="http://schemas.microsoft.com/office/powerpoint/2010/main" val="1623038611"/>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2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5fad15d0-477e-40da-a20d-40d4ca777cbd">
      <UserInfo>
        <DisplayName>Sine Rix</DisplayName>
        <AccountId>305</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24C5A93-C3E6-42E2-96C9-C8A2BD1201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593625-DB14-4FB0-B5A9-3269FA9C120B}">
  <ds:schemaRefs>
    <ds:schemaRef ds:uri="http://purl.org/dc/terms/"/>
    <ds:schemaRef ds:uri="http://schemas.microsoft.com/office/2006/documentManagement/types"/>
    <ds:schemaRef ds:uri="http://purl.org/dc/elements/1.1/"/>
    <ds:schemaRef ds:uri="http://schemas.microsoft.com/office/2006/metadata/properties"/>
    <ds:schemaRef ds:uri="5fad15d0-477e-40da-a20d-40d4ca777cbd"/>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3454</Words>
  <Application>Microsoft Office PowerPoint</Application>
  <PresentationFormat>Custom</PresentationFormat>
  <Paragraphs>538</Paragraphs>
  <Slides>59</Slides>
  <Notes>21</Notes>
  <HiddenSlides>0</HiddenSlides>
  <MMClips>0</MMClips>
  <ScaleCrop>false</ScaleCrop>
  <HeadingPairs>
    <vt:vector size="6" baseType="variant">
      <vt:variant>
        <vt:lpstr>Fonts Used</vt:lpstr>
      </vt:variant>
      <vt:variant>
        <vt:i4>8</vt:i4>
      </vt:variant>
      <vt:variant>
        <vt:lpstr>Theme</vt:lpstr>
      </vt:variant>
      <vt:variant>
        <vt:i4>7</vt:i4>
      </vt:variant>
      <vt:variant>
        <vt:lpstr>Slide Titles</vt:lpstr>
      </vt:variant>
      <vt:variant>
        <vt:i4>59</vt:i4>
      </vt:variant>
    </vt:vector>
  </HeadingPairs>
  <TitlesOfParts>
    <vt:vector size="74" baseType="lpstr">
      <vt:lpstr>Arial</vt:lpstr>
      <vt:lpstr>Calibri</vt:lpstr>
      <vt:lpstr>Consolas</vt:lpstr>
      <vt:lpstr>Courier New</vt:lpstr>
      <vt:lpstr>Segoe Light</vt:lpstr>
      <vt:lpstr>Segoe UI</vt:lpstr>
      <vt:lpstr>Segoe UI Light</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5-30610_Microsoft_Ignite_Keynote_Template_CUSTOM_LIGHT</vt:lpstr>
      <vt:lpstr>2_5-30055_Office Template 2012 - 16x9 - White Background</vt:lpstr>
      <vt:lpstr>1_5-30610_Microsoft_Ignite_Keynote_Template_CUSTOM_LIGHT</vt:lpstr>
      <vt:lpstr>Office 365 Development</vt:lpstr>
      <vt:lpstr>Course Agenda</vt:lpstr>
      <vt:lpstr>Developing Advanced Workflow Scenarios in Office 365</vt:lpstr>
      <vt:lpstr>Agenda</vt:lpstr>
      <vt:lpstr>Overview</vt:lpstr>
      <vt:lpstr>Developer vision</vt:lpstr>
      <vt:lpstr>SharePoint App Building Blocks</vt:lpstr>
      <vt:lpstr>PowerPoint Presentation</vt:lpstr>
      <vt:lpstr>PowerPoint Presentation</vt:lpstr>
      <vt:lpstr>Workflow Manager – How it Works</vt:lpstr>
      <vt:lpstr>Workflow Platform Improvements</vt:lpstr>
      <vt:lpstr>Workflow Platform Improvements (ctd)</vt:lpstr>
      <vt:lpstr>Workflow Authoring Tools</vt:lpstr>
      <vt:lpstr>SharePoint Designer</vt:lpstr>
      <vt:lpstr>Visual Studio</vt:lpstr>
      <vt:lpstr>Activities &amp; Actions</vt:lpstr>
      <vt:lpstr>Activities &amp; Actions</vt:lpstr>
      <vt:lpstr>Workflow Activities in Visual Studio</vt:lpstr>
      <vt:lpstr>List Activities</vt:lpstr>
      <vt:lpstr>Task, User &amp; Utility Activities</vt:lpstr>
      <vt:lpstr>Workflow Foundation 4.5 Activities</vt:lpstr>
      <vt:lpstr>Workflow Manager 1.0 Activities</vt:lpstr>
      <vt:lpstr>Types of Workflows</vt:lpstr>
      <vt:lpstr>Three Types of Workflow Supported</vt:lpstr>
      <vt:lpstr>Sequential / Procedural Workflows</vt:lpstr>
      <vt:lpstr>Sequential Workflow Pros &amp; Cons</vt:lpstr>
      <vt:lpstr>Flowchart Workflows</vt:lpstr>
      <vt:lpstr>Flowchart Workflow Pros &amp; Cons</vt:lpstr>
      <vt:lpstr>State Machine Workflows</vt:lpstr>
      <vt:lpstr>State Machine Workflow Components</vt:lpstr>
      <vt:lpstr>State &amp; Final State Activity</vt:lpstr>
      <vt:lpstr>Transition </vt:lpstr>
      <vt:lpstr>State Machine Workflow Pros &amp; Cons</vt:lpstr>
      <vt:lpstr>Calling Web Services</vt:lpstr>
      <vt:lpstr>Workflows &amp; Web Services</vt:lpstr>
      <vt:lpstr>Custom Web Services for Workflows</vt:lpstr>
      <vt:lpstr>PowerPoint Presentation</vt:lpstr>
      <vt:lpstr>Tasks &amp; Forms</vt:lpstr>
      <vt:lpstr>Workflow Tasks</vt:lpstr>
      <vt:lpstr>Creating Custom Tasks</vt:lpstr>
      <vt:lpstr>Task Content Type</vt:lpstr>
      <vt:lpstr>Workflow CSOM</vt:lpstr>
      <vt:lpstr>Workflow Services CSOM / JSOM</vt:lpstr>
      <vt:lpstr>Workflow Forms</vt:lpstr>
      <vt:lpstr>Workflow Forms in SharePoint 2013</vt:lpstr>
      <vt:lpstr>Association Forms</vt:lpstr>
      <vt:lpstr>Initiation Forms</vt:lpstr>
      <vt:lpstr>PowerPoint Presentation</vt:lpstr>
      <vt:lpstr>Resources</vt:lpstr>
      <vt:lpstr>Office 365 Developer Center</vt:lpstr>
      <vt:lpstr>Office Blogs</vt:lpstr>
      <vt:lpstr>Roadmap</vt:lpstr>
      <vt:lpstr>Patterns &amp; Practices</vt:lpstr>
      <vt:lpstr>GitHub</vt:lpstr>
      <vt:lpstr>Courses</vt:lpstr>
      <vt:lpstr>Summary</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2014-07-11T16:37:45Z</dcterms:created>
  <dcterms:modified xsi:type="dcterms:W3CDTF">2015-10-07T23:11:50Z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y fmtid="{D5CDD505-2E9C-101B-9397-08002B2CF9AE}" pid="4" name="DocVizMetadataToken">
    <vt:lpwstr>300x187x1</vt:lpwstr>
  </property>
</Properties>
</file>

<file path=docProps/thumbnail.jpeg>
</file>